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charts/chart17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charts/chart18.xml" ContentType="application/vnd.openxmlformats-officedocument.drawingml.chart+xml"/>
  <Override PartName="/ppt/charts/style18.xml" ContentType="application/vnd.ms-office.chartstyle+xml"/>
  <Override PartName="/ppt/charts/colors18.xml" ContentType="application/vnd.ms-office.chartcolorstyle+xml"/>
  <Override PartName="/ppt/charts/chart19.xml" ContentType="application/vnd.openxmlformats-officedocument.drawingml.chart+xml"/>
  <Override PartName="/ppt/charts/style19.xml" ContentType="application/vnd.ms-office.chartstyle+xml"/>
  <Override PartName="/ppt/charts/colors19.xml" ContentType="application/vnd.ms-office.chartcolorstyle+xml"/>
  <Override PartName="/ppt/charts/chart20.xml" ContentType="application/vnd.openxmlformats-officedocument.drawingml.chart+xml"/>
  <Override PartName="/ppt/charts/style20.xml" ContentType="application/vnd.ms-office.chartstyle+xml"/>
  <Override PartName="/ppt/charts/colors20.xml" ContentType="application/vnd.ms-office.chartcolorstyle+xml"/>
  <Override PartName="/ppt/charts/chart21.xml" ContentType="application/vnd.openxmlformats-officedocument.drawingml.chart+xml"/>
  <Override PartName="/ppt/charts/style21.xml" ContentType="application/vnd.ms-office.chartstyle+xml"/>
  <Override PartName="/ppt/charts/colors2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1"/>
  </p:notesMasterIdLst>
  <p:sldIdLst>
    <p:sldId id="668" r:id="rId2"/>
    <p:sldId id="524" r:id="rId3"/>
    <p:sldId id="525" r:id="rId4"/>
    <p:sldId id="260" r:id="rId5"/>
    <p:sldId id="262" r:id="rId6"/>
    <p:sldId id="526" r:id="rId7"/>
    <p:sldId id="258" r:id="rId8"/>
    <p:sldId id="259" r:id="rId9"/>
    <p:sldId id="264" r:id="rId10"/>
    <p:sldId id="560" r:id="rId11"/>
    <p:sldId id="619" r:id="rId12"/>
    <p:sldId id="266" r:id="rId13"/>
    <p:sldId id="267" r:id="rId14"/>
    <p:sldId id="272" r:id="rId15"/>
    <p:sldId id="527" r:id="rId16"/>
    <p:sldId id="528" r:id="rId17"/>
    <p:sldId id="529" r:id="rId18"/>
    <p:sldId id="651" r:id="rId19"/>
    <p:sldId id="652" r:id="rId20"/>
    <p:sldId id="647" r:id="rId21"/>
    <p:sldId id="648" r:id="rId22"/>
    <p:sldId id="533" r:id="rId23"/>
    <p:sldId id="534" r:id="rId24"/>
    <p:sldId id="649" r:id="rId25"/>
    <p:sldId id="650" r:id="rId26"/>
    <p:sldId id="285" r:id="rId27"/>
    <p:sldId id="568" r:id="rId28"/>
    <p:sldId id="569" r:id="rId29"/>
    <p:sldId id="570" r:id="rId30"/>
    <p:sldId id="653" r:id="rId31"/>
    <p:sldId id="654" r:id="rId32"/>
    <p:sldId id="655" r:id="rId33"/>
    <p:sldId id="656" r:id="rId34"/>
    <p:sldId id="576" r:id="rId35"/>
    <p:sldId id="577" r:id="rId36"/>
    <p:sldId id="578" r:id="rId37"/>
    <p:sldId id="623" r:id="rId38"/>
    <p:sldId id="588" r:id="rId39"/>
    <p:sldId id="589" r:id="rId40"/>
    <p:sldId id="592" r:id="rId41"/>
    <p:sldId id="593" r:id="rId42"/>
    <p:sldId id="594" r:id="rId43"/>
    <p:sldId id="598" r:id="rId44"/>
    <p:sldId id="624" r:id="rId45"/>
    <p:sldId id="601" r:id="rId46"/>
    <p:sldId id="595" r:id="rId47"/>
    <p:sldId id="599" r:id="rId48"/>
    <p:sldId id="600" r:id="rId49"/>
    <p:sldId id="667" r:id="rId50"/>
    <p:sldId id="657" r:id="rId51"/>
    <p:sldId id="658" r:id="rId52"/>
    <p:sldId id="659" r:id="rId53"/>
    <p:sldId id="660" r:id="rId54"/>
    <p:sldId id="661" r:id="rId55"/>
    <p:sldId id="662" r:id="rId56"/>
    <p:sldId id="663" r:id="rId57"/>
    <p:sldId id="664" r:id="rId58"/>
    <p:sldId id="665" r:id="rId59"/>
    <p:sldId id="666" r:id="rId60"/>
  </p:sldIdLst>
  <p:sldSz cx="9906000" cy="6858000" type="A4"/>
  <p:notesSz cx="6797675" cy="9928225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03" userDrawn="1">
          <p15:clr>
            <a:srgbClr val="A4A3A4"/>
          </p15:clr>
        </p15:guide>
        <p15:guide id="2" pos="398" userDrawn="1">
          <p15:clr>
            <a:srgbClr val="A4A3A4"/>
          </p15:clr>
        </p15:guide>
        <p15:guide id="3" orient="horz" pos="4178" userDrawn="1">
          <p15:clr>
            <a:srgbClr val="A4A3A4"/>
          </p15:clr>
        </p15:guide>
        <p15:guide id="4" pos="3755" userDrawn="1">
          <p15:clr>
            <a:srgbClr val="A4A3A4"/>
          </p15:clr>
        </p15:guide>
        <p15:guide id="5" pos="5864" userDrawn="1">
          <p15:clr>
            <a:srgbClr val="A4A3A4"/>
          </p15:clr>
        </p15:guide>
        <p15:guide id="7" orient="horz" pos="2523" userDrawn="1">
          <p15:clr>
            <a:srgbClr val="A4A3A4"/>
          </p15:clr>
        </p15:guide>
        <p15:guide id="8" pos="3279" userDrawn="1">
          <p15:clr>
            <a:srgbClr val="A4A3A4"/>
          </p15:clr>
        </p15:guide>
        <p15:guide id="9" pos="3097" userDrawn="1">
          <p15:clr>
            <a:srgbClr val="A4A3A4"/>
          </p15:clr>
        </p15:guide>
        <p15:guide id="10" pos="6000" userDrawn="1">
          <p15:clr>
            <a:srgbClr val="A4A3A4"/>
          </p15:clr>
        </p15:guide>
        <p15:guide id="11" orient="horz" pos="159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F959B"/>
    <a:srgbClr val="597484"/>
    <a:srgbClr val="EDCBCE"/>
    <a:srgbClr val="96B7CA"/>
    <a:srgbClr val="C8A88C"/>
    <a:srgbClr val="81665C"/>
    <a:srgbClr val="FFFFFF"/>
    <a:srgbClr val="C29780"/>
    <a:srgbClr val="FFDC17"/>
    <a:srgbClr val="F99C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031" autoAdjust="0"/>
    <p:restoredTop sz="94660"/>
  </p:normalViewPr>
  <p:slideViewPr>
    <p:cSldViewPr snapToGrid="0" showGuides="1">
      <p:cViewPr varScale="1">
        <p:scale>
          <a:sx n="102" d="100"/>
          <a:sy n="102" d="100"/>
        </p:scale>
        <p:origin x="918" y="36"/>
      </p:cViewPr>
      <p:guideLst>
        <p:guide orient="horz" pos="1003"/>
        <p:guide pos="398"/>
        <p:guide orient="horz" pos="4178"/>
        <p:guide pos="3755"/>
        <p:guide pos="5864"/>
        <p:guide orient="horz" pos="2523"/>
        <p:guide pos="3279"/>
        <p:guide pos="3097"/>
        <p:guide pos="6000"/>
        <p:guide orient="horz" pos="1593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4" d="100"/>
          <a:sy n="64" d="100"/>
        </p:scale>
        <p:origin x="2058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6.xml"/><Relationship Id="rId1" Type="http://schemas.microsoft.com/office/2011/relationships/chartStyle" Target="style16.xml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7.xml"/><Relationship Id="rId1" Type="http://schemas.microsoft.com/office/2011/relationships/chartStyle" Target="style17.xml"/></Relationships>
</file>

<file path=ppt/charts/_rels/chart18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8.xml"/><Relationship Id="rId1" Type="http://schemas.microsoft.com/office/2011/relationships/chartStyle" Target="style18.xml"/></Relationships>
</file>

<file path=ppt/charts/_rels/chart19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9.xml"/><Relationship Id="rId1" Type="http://schemas.microsoft.com/office/2011/relationships/chartStyle" Target="style19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20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20.xml"/><Relationship Id="rId1" Type="http://schemas.microsoft.com/office/2011/relationships/chartStyle" Target="style20.xml"/></Relationships>
</file>

<file path=ppt/charts/_rels/chart21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21.xml"/><Relationship Id="rId1" Type="http://schemas.microsoft.com/office/2011/relationships/chartStyle" Target="style21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+mn-cs"/>
              </a:defRPr>
            </a:pPr>
            <a:r>
              <a:rPr lang="ko-KR" altLang="en-US" sz="12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월별 방문객 추이</a:t>
            </a:r>
          </a:p>
        </c:rich>
      </c:tx>
      <c:layout>
        <c:manualLayout>
          <c:xMode val="edge"/>
          <c:yMode val="edge"/>
          <c:x val="0.42469490315311437"/>
          <c:y val="2.467007817371490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1"/>
          <c:order val="0"/>
          <c:tx>
            <c:strRef>
              <c:f>'1'!$F$7</c:f>
              <c:strCache>
                <c:ptCount val="1"/>
                <c:pt idx="0">
                  <c:v>2020년</c:v>
                </c:pt>
              </c:strCache>
            </c:strRef>
          </c:tx>
          <c:spPr>
            <a:ln w="22225" cap="rnd">
              <a:solidFill>
                <a:srgbClr val="C8A88C"/>
              </a:solidFill>
              <a:round/>
            </a:ln>
            <a:effectLst/>
          </c:spPr>
          <c:marker>
            <c:symbol val="diamond"/>
            <c:size val="6"/>
            <c:spPr>
              <a:solidFill>
                <a:srgbClr val="C8A88C"/>
              </a:solidFill>
              <a:ln w="28575">
                <a:solidFill>
                  <a:srgbClr val="C8A88C"/>
                </a:solidFill>
                <a:round/>
              </a:ln>
              <a:effectLst/>
            </c:spPr>
          </c:marker>
          <c:cat>
            <c:strRef>
              <c:f>'1'!$G$6:$R$6</c:f>
              <c:strCache>
                <c:ptCount val="12"/>
                <c:pt idx="0">
                  <c:v>01월</c:v>
                </c:pt>
                <c:pt idx="1">
                  <c:v>02월</c:v>
                </c:pt>
                <c:pt idx="2">
                  <c:v>03월</c:v>
                </c:pt>
                <c:pt idx="3">
                  <c:v>04월</c:v>
                </c:pt>
                <c:pt idx="4">
                  <c:v>05월</c:v>
                </c:pt>
                <c:pt idx="5">
                  <c:v>06월</c:v>
                </c:pt>
                <c:pt idx="6">
                  <c:v>07월</c:v>
                </c:pt>
                <c:pt idx="7">
                  <c:v>08월</c:v>
                </c:pt>
                <c:pt idx="8">
                  <c:v>09월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'1'!$G$7:$R$7</c:f>
              <c:numCache>
                <c:formatCode>#,##0_ </c:formatCode>
                <c:ptCount val="12"/>
                <c:pt idx="0">
                  <c:v>4029001</c:v>
                </c:pt>
                <c:pt idx="1">
                  <c:v>2024602</c:v>
                </c:pt>
                <c:pt idx="2">
                  <c:v>1701669</c:v>
                </c:pt>
                <c:pt idx="3">
                  <c:v>1707930</c:v>
                </c:pt>
                <c:pt idx="4">
                  <c:v>2745803</c:v>
                </c:pt>
                <c:pt idx="5">
                  <c:v>2852305</c:v>
                </c:pt>
                <c:pt idx="6">
                  <c:v>3582580</c:v>
                </c:pt>
                <c:pt idx="7">
                  <c:v>4961378</c:v>
                </c:pt>
                <c:pt idx="8">
                  <c:v>2651286</c:v>
                </c:pt>
                <c:pt idx="9">
                  <c:v>3866431</c:v>
                </c:pt>
                <c:pt idx="10">
                  <c:v>4029280</c:v>
                </c:pt>
                <c:pt idx="11">
                  <c:v>2325558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D54-4FE9-9A43-EC35CE87683B}"/>
            </c:ext>
          </c:extLst>
        </c:ser>
        <c:ser>
          <c:idx val="2"/>
          <c:order val="1"/>
          <c:tx>
            <c:strRef>
              <c:f>'1'!$F$8</c:f>
              <c:strCache>
                <c:ptCount val="1"/>
                <c:pt idx="0">
                  <c:v>2021년</c:v>
                </c:pt>
              </c:strCache>
            </c:strRef>
          </c:tx>
          <c:spPr>
            <a:ln w="22225" cap="rnd">
              <a:solidFill>
                <a:srgbClr val="81665C"/>
              </a:solidFill>
              <a:round/>
            </a:ln>
            <a:effectLst/>
          </c:spPr>
          <c:marker>
            <c:symbol val="square"/>
            <c:size val="6"/>
            <c:spPr>
              <a:solidFill>
                <a:srgbClr val="81665C"/>
              </a:solidFill>
              <a:ln w="28575">
                <a:solidFill>
                  <a:srgbClr val="81665C"/>
                </a:solidFill>
                <a:round/>
              </a:ln>
              <a:effectLst/>
            </c:spPr>
          </c:marker>
          <c:cat>
            <c:strRef>
              <c:f>'1'!$G$6:$R$6</c:f>
              <c:strCache>
                <c:ptCount val="12"/>
                <c:pt idx="0">
                  <c:v>01월</c:v>
                </c:pt>
                <c:pt idx="1">
                  <c:v>02월</c:v>
                </c:pt>
                <c:pt idx="2">
                  <c:v>03월</c:v>
                </c:pt>
                <c:pt idx="3">
                  <c:v>04월</c:v>
                </c:pt>
                <c:pt idx="4">
                  <c:v>05월</c:v>
                </c:pt>
                <c:pt idx="5">
                  <c:v>06월</c:v>
                </c:pt>
                <c:pt idx="6">
                  <c:v>07월</c:v>
                </c:pt>
                <c:pt idx="7">
                  <c:v>08월</c:v>
                </c:pt>
                <c:pt idx="8">
                  <c:v>09월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'1'!$G$8:$R$8</c:f>
              <c:numCache>
                <c:formatCode>#,##0_ </c:formatCode>
                <c:ptCount val="12"/>
                <c:pt idx="0">
                  <c:v>1957992</c:v>
                </c:pt>
                <c:pt idx="1">
                  <c:v>3044100</c:v>
                </c:pt>
                <c:pt idx="2">
                  <c:v>3140626</c:v>
                </c:pt>
                <c:pt idx="3">
                  <c:v>3903751</c:v>
                </c:pt>
                <c:pt idx="4">
                  <c:v>4359043</c:v>
                </c:pt>
                <c:pt idx="5">
                  <c:v>4229449</c:v>
                </c:pt>
                <c:pt idx="6">
                  <c:v>4679390</c:v>
                </c:pt>
                <c:pt idx="7">
                  <c:v>4511143</c:v>
                </c:pt>
                <c:pt idx="8">
                  <c:v>3386594</c:v>
                </c:pt>
                <c:pt idx="9"/>
                <c:pt idx="10"/>
                <c:pt idx="11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3D54-4FE9-9A43-EC35CE87683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16275712"/>
        <c:axId val="126597888"/>
      </c:lineChart>
      <c:catAx>
        <c:axId val="51627571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26597888"/>
        <c:crosses val="autoZero"/>
        <c:auto val="1"/>
        <c:lblAlgn val="ctr"/>
        <c:lblOffset val="100"/>
        <c:noMultiLvlLbl val="0"/>
      </c:catAx>
      <c:valAx>
        <c:axId val="1265978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162757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성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연령별 구성 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여성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2020년 09월</c:v>
          </c:tx>
          <c:spPr>
            <a:solidFill>
              <a:srgbClr val="EDCBCE"/>
            </a:solidFill>
            <a:ln>
              <a:noFill/>
            </a:ln>
            <a:effectLst/>
          </c:spPr>
          <c:invertIfNegative val="0"/>
          <c:cat>
            <c:strRef>
              <c:f>Sheet9!$D$24:$J$24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Sheet9!$D$25:$J$25</c:f>
              <c:numCache>
                <c:formatCode>#,##0_);[Red]\(#,##0\)</c:formatCode>
                <c:ptCount val="7"/>
                <c:pt idx="0">
                  <c:v>117746</c:v>
                </c:pt>
                <c:pt idx="1">
                  <c:v>270994</c:v>
                </c:pt>
                <c:pt idx="2">
                  <c:v>295480</c:v>
                </c:pt>
                <c:pt idx="3">
                  <c:v>162663</c:v>
                </c:pt>
                <c:pt idx="4">
                  <c:v>131976</c:v>
                </c:pt>
                <c:pt idx="5">
                  <c:v>57835</c:v>
                </c:pt>
                <c:pt idx="6">
                  <c:v>24733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5C6-48CC-8CB2-013FB0ED6E93}"/>
            </c:ext>
          </c:extLst>
        </c:ser>
        <c:ser>
          <c:idx val="1"/>
          <c:order val="1"/>
          <c:tx>
            <c:v>2021년 09월</c:v>
          </c:tx>
          <c:spPr>
            <a:solidFill>
              <a:srgbClr val="DF959B"/>
            </a:solidFill>
            <a:ln>
              <a:noFill/>
            </a:ln>
            <a:effectLst/>
          </c:spPr>
          <c:invertIfNegative val="0"/>
          <c:cat>
            <c:strRef>
              <c:f>Sheet9!$D$24:$J$24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Sheet9!$D$26:$J$26</c:f>
              <c:numCache>
                <c:formatCode>#,##0_);[Red]\(#,##0\)</c:formatCode>
                <c:ptCount val="7"/>
                <c:pt idx="0">
                  <c:v>176354</c:v>
                </c:pt>
                <c:pt idx="1">
                  <c:v>330351</c:v>
                </c:pt>
                <c:pt idx="2">
                  <c:v>369797</c:v>
                </c:pt>
                <c:pt idx="3">
                  <c:v>233293</c:v>
                </c:pt>
                <c:pt idx="4">
                  <c:v>185868</c:v>
                </c:pt>
                <c:pt idx="5">
                  <c:v>90500</c:v>
                </c:pt>
                <c:pt idx="6">
                  <c:v>35297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5C6-48CC-8CB2-013FB0ED6E9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27403264"/>
        <c:axId val="535990784"/>
      </c:barChart>
      <c:catAx>
        <c:axId val="4274032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535990784"/>
        <c:crosses val="autoZero"/>
        <c:auto val="1"/>
        <c:lblAlgn val="ctr"/>
        <c:lblOffset val="100"/>
        <c:noMultiLvlLbl val="0"/>
      </c:catAx>
      <c:valAx>
        <c:axId val="5359907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);[Red]\(#,##0\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4274032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800">
          <a:latin typeface="+mn-ea"/>
          <a:ea typeface="+mn-ea"/>
        </a:defRPr>
      </a:pPr>
      <a:endParaRPr lang="ko-KR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r>
              <a:rPr 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연령별 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구성</a:t>
            </a:r>
            <a:endParaRPr lang="ko-KR" sz="11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1"/>
          <c:order val="0"/>
          <c:tx>
            <c:v>2020년 09월</c:v>
          </c:tx>
          <c:spPr>
            <a:solidFill>
              <a:srgbClr val="C8A88C"/>
            </a:solidFill>
            <a:ln>
              <a:noFill/>
            </a:ln>
            <a:effectLst/>
          </c:spPr>
          <c:invertIfNegative val="0"/>
          <c:cat>
            <c:strRef>
              <c:f>'3'!$D$15:$J$15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'3'!$D$16:$J$16</c:f>
              <c:numCache>
                <c:formatCode>#,##0_ </c:formatCode>
                <c:ptCount val="7"/>
                <c:pt idx="0">
                  <c:v>236067</c:v>
                </c:pt>
                <c:pt idx="1">
                  <c:v>497605</c:v>
                </c:pt>
                <c:pt idx="2">
                  <c:v>612400</c:v>
                </c:pt>
                <c:pt idx="3">
                  <c:v>385336</c:v>
                </c:pt>
                <c:pt idx="4">
                  <c:v>285607</c:v>
                </c:pt>
                <c:pt idx="5">
                  <c:v>126222</c:v>
                </c:pt>
                <c:pt idx="6">
                  <c:v>44259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FC5-4E02-B5D1-8CB5774AB7DC}"/>
            </c:ext>
          </c:extLst>
        </c:ser>
        <c:ser>
          <c:idx val="2"/>
          <c:order val="1"/>
          <c:tx>
            <c:v>2021년 09월</c:v>
          </c:tx>
          <c:spPr>
            <a:solidFill>
              <a:srgbClr val="81665C"/>
            </a:solidFill>
            <a:ln>
              <a:noFill/>
            </a:ln>
            <a:effectLst/>
          </c:spPr>
          <c:invertIfNegative val="0"/>
          <c:cat>
            <c:strRef>
              <c:f>'3'!$D$15:$J$15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'3'!$D$17:$J$17</c:f>
              <c:numCache>
                <c:formatCode>#,##0_ </c:formatCode>
                <c:ptCount val="7"/>
                <c:pt idx="0">
                  <c:v>354329</c:v>
                </c:pt>
                <c:pt idx="1">
                  <c:v>595020</c:v>
                </c:pt>
                <c:pt idx="2">
                  <c:v>724835</c:v>
                </c:pt>
                <c:pt idx="3">
                  <c:v>512851</c:v>
                </c:pt>
                <c:pt idx="4">
                  <c:v>375854</c:v>
                </c:pt>
                <c:pt idx="5">
                  <c:v>183677</c:v>
                </c:pt>
                <c:pt idx="6">
                  <c:v>63392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FC5-4E02-B5D1-8CB5774AB7D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43084800"/>
        <c:axId val="178621824"/>
      </c:barChart>
      <c:catAx>
        <c:axId val="4430848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178621824"/>
        <c:crosses val="autoZero"/>
        <c:auto val="1"/>
        <c:lblAlgn val="ctr"/>
        <c:lblOffset val="100"/>
        <c:noMultiLvlLbl val="0"/>
      </c:catAx>
      <c:valAx>
        <c:axId val="1786218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44308480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+mn-ea"/>
          <a:ea typeface="+mn-ea"/>
        </a:defRPr>
      </a:pPr>
      <a:endParaRPr lang="ko-KR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성별 구성</a:t>
            </a:r>
            <a:endParaRPr lang="ko-KR" sz="11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Sheet1!$B$11</c:f>
              <c:strCache>
                <c:ptCount val="1"/>
                <c:pt idx="0">
                  <c:v>남자</c:v>
                </c:pt>
              </c:strCache>
            </c:strRef>
          </c:tx>
          <c:spPr>
            <a:solidFill>
              <a:srgbClr val="597484"/>
            </a:solidFill>
            <a:ln>
              <a:noFill/>
            </a:ln>
            <a:effectLst/>
          </c:spPr>
          <c:invertIfNegative val="0"/>
          <c:cat>
            <c:strRef>
              <c:f>Sheet1!$A$12:$A$13</c:f>
              <c:strCache>
                <c:ptCount val="2"/>
                <c:pt idx="0">
                  <c:v>2020년 09월</c:v>
                </c:pt>
                <c:pt idx="1">
                  <c:v>2021년 09월</c:v>
                </c:pt>
              </c:strCache>
            </c:strRef>
          </c:cat>
          <c:val>
            <c:numRef>
              <c:f>Sheet1!$B$12:$B$13</c:f>
              <c:numCache>
                <c:formatCode>#,##0</c:formatCode>
                <c:ptCount val="2"/>
                <c:pt idx="0">
                  <c:v>1126069</c:v>
                </c:pt>
                <c:pt idx="1">
                  <c:v>1061427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92F-4705-9EB2-CABD37F8F9CE}"/>
            </c:ext>
          </c:extLst>
        </c:ser>
        <c:ser>
          <c:idx val="1"/>
          <c:order val="1"/>
          <c:tx>
            <c:strRef>
              <c:f>Sheet1!$C$11</c:f>
              <c:strCache>
                <c:ptCount val="1"/>
                <c:pt idx="0">
                  <c:v>여자</c:v>
                </c:pt>
              </c:strCache>
            </c:strRef>
          </c:tx>
          <c:spPr>
            <a:solidFill>
              <a:srgbClr val="DF959B"/>
            </a:solidFill>
            <a:ln>
              <a:noFill/>
            </a:ln>
            <a:effectLst/>
          </c:spPr>
          <c:invertIfNegative val="0"/>
          <c:cat>
            <c:strRef>
              <c:f>Sheet1!$A$12:$A$13</c:f>
              <c:strCache>
                <c:ptCount val="2"/>
                <c:pt idx="0">
                  <c:v>2020년 09월</c:v>
                </c:pt>
                <c:pt idx="1">
                  <c:v>2021년 09월</c:v>
                </c:pt>
              </c:strCache>
            </c:strRef>
          </c:cat>
          <c:val>
            <c:numRef>
              <c:f>Sheet1!$C$12:$C$13</c:f>
              <c:numCache>
                <c:formatCode>#,##0</c:formatCode>
                <c:ptCount val="2"/>
                <c:pt idx="0">
                  <c:v>1388498</c:v>
                </c:pt>
                <c:pt idx="1">
                  <c:v>1421460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92F-4705-9EB2-CABD37F8F9C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42976256"/>
        <c:axId val="178620096"/>
      </c:barChart>
      <c:catAx>
        <c:axId val="4429762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178620096"/>
        <c:crosses val="autoZero"/>
        <c:auto val="1"/>
        <c:lblAlgn val="ctr"/>
        <c:lblOffset val="100"/>
        <c:noMultiLvlLbl val="0"/>
      </c:catAx>
      <c:valAx>
        <c:axId val="1786200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44297625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+mn-ea"/>
          <a:ea typeface="+mn-ea"/>
        </a:defRPr>
      </a:pPr>
      <a:endParaRPr lang="ko-KR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+mn-cs"/>
              </a:defRPr>
            </a:pPr>
            <a:r>
              <a:rPr lang="ko-KR" altLang="en-US" sz="12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월별 방문객 추이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1"/>
          <c:order val="0"/>
          <c:tx>
            <c:v>2020년</c:v>
          </c:tx>
          <c:spPr>
            <a:ln w="22225" cap="rnd">
              <a:solidFill>
                <a:srgbClr val="C8A88C"/>
              </a:solidFill>
              <a:round/>
            </a:ln>
            <a:effectLst/>
          </c:spPr>
          <c:marker>
            <c:symbol val="diamond"/>
            <c:size val="6"/>
            <c:spPr>
              <a:solidFill>
                <a:srgbClr val="C8A88C"/>
              </a:solidFill>
              <a:ln w="28575">
                <a:solidFill>
                  <a:srgbClr val="C8A88C"/>
                </a:solidFill>
                <a:round/>
              </a:ln>
              <a:effectLst/>
            </c:spPr>
          </c:marker>
          <c:cat>
            <c:strRef>
              <c:f>Sheet2!$B$13:$M$13</c:f>
              <c:strCache>
                <c:ptCount val="12"/>
                <c:pt idx="0">
                  <c:v>01월</c:v>
                </c:pt>
                <c:pt idx="1">
                  <c:v>02월</c:v>
                </c:pt>
                <c:pt idx="2">
                  <c:v>03월</c:v>
                </c:pt>
                <c:pt idx="3">
                  <c:v>04월</c:v>
                </c:pt>
                <c:pt idx="4">
                  <c:v>05월</c:v>
                </c:pt>
                <c:pt idx="5">
                  <c:v>06월</c:v>
                </c:pt>
                <c:pt idx="6">
                  <c:v>07월</c:v>
                </c:pt>
                <c:pt idx="7">
                  <c:v>08월</c:v>
                </c:pt>
                <c:pt idx="8">
                  <c:v>09월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Sheet2!$B$14:$M$14</c:f>
              <c:numCache>
                <c:formatCode>#,##0_ </c:formatCode>
                <c:ptCount val="12"/>
                <c:pt idx="0">
                  <c:v>100217</c:v>
                </c:pt>
                <c:pt idx="1">
                  <c:v>30983</c:v>
                </c:pt>
                <c:pt idx="2">
                  <c:v>6669</c:v>
                </c:pt>
                <c:pt idx="3">
                  <c:v>5777</c:v>
                </c:pt>
                <c:pt idx="4">
                  <c:v>5760</c:v>
                </c:pt>
                <c:pt idx="5">
                  <c:v>5618</c:v>
                </c:pt>
                <c:pt idx="6">
                  <c:v>7721</c:v>
                </c:pt>
                <c:pt idx="7">
                  <c:v>11767</c:v>
                </c:pt>
                <c:pt idx="8">
                  <c:v>8704</c:v>
                </c:pt>
                <c:pt idx="9">
                  <c:v>4520</c:v>
                </c:pt>
                <c:pt idx="10">
                  <c:v>3401</c:v>
                </c:pt>
                <c:pt idx="11">
                  <c:v>3494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696-4F3E-9D00-3AD986F64017}"/>
            </c:ext>
          </c:extLst>
        </c:ser>
        <c:ser>
          <c:idx val="2"/>
          <c:order val="1"/>
          <c:tx>
            <c:v>2021년</c:v>
          </c:tx>
          <c:spPr>
            <a:ln w="22225" cap="rnd">
              <a:solidFill>
                <a:srgbClr val="81665C"/>
              </a:solidFill>
              <a:round/>
            </a:ln>
            <a:effectLst/>
          </c:spPr>
          <c:marker>
            <c:symbol val="square"/>
            <c:size val="6"/>
            <c:spPr>
              <a:solidFill>
                <a:srgbClr val="81665C"/>
              </a:solidFill>
              <a:ln w="28575">
                <a:solidFill>
                  <a:srgbClr val="81665C"/>
                </a:solidFill>
                <a:round/>
              </a:ln>
              <a:effectLst/>
            </c:spPr>
          </c:marker>
          <c:cat>
            <c:strRef>
              <c:f>Sheet2!$B$13:$M$13</c:f>
              <c:strCache>
                <c:ptCount val="12"/>
                <c:pt idx="0">
                  <c:v>01월</c:v>
                </c:pt>
                <c:pt idx="1">
                  <c:v>02월</c:v>
                </c:pt>
                <c:pt idx="2">
                  <c:v>03월</c:v>
                </c:pt>
                <c:pt idx="3">
                  <c:v>04월</c:v>
                </c:pt>
                <c:pt idx="4">
                  <c:v>05월</c:v>
                </c:pt>
                <c:pt idx="5">
                  <c:v>06월</c:v>
                </c:pt>
                <c:pt idx="6">
                  <c:v>07월</c:v>
                </c:pt>
                <c:pt idx="7">
                  <c:v>08월</c:v>
                </c:pt>
                <c:pt idx="8">
                  <c:v>09월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Sheet2!$B$15:$M$15</c:f>
              <c:numCache>
                <c:formatCode>#,##0_ </c:formatCode>
                <c:ptCount val="12"/>
                <c:pt idx="0">
                  <c:v>3067</c:v>
                </c:pt>
                <c:pt idx="1">
                  <c:v>3297</c:v>
                </c:pt>
                <c:pt idx="2">
                  <c:v>3827</c:v>
                </c:pt>
                <c:pt idx="3">
                  <c:v>4489</c:v>
                </c:pt>
                <c:pt idx="4">
                  <c:v>4562</c:v>
                </c:pt>
                <c:pt idx="5">
                  <c:v>4720</c:v>
                </c:pt>
                <c:pt idx="6">
                  <c:v>5198</c:v>
                </c:pt>
                <c:pt idx="7">
                  <c:v>7324</c:v>
                </c:pt>
                <c:pt idx="8">
                  <c:v>9210</c:v>
                </c:pt>
                <c:pt idx="9"/>
                <c:pt idx="10"/>
                <c:pt idx="11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0696-4F3E-9D00-3AD986F6401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16275712"/>
        <c:axId val="126597888"/>
      </c:lineChart>
      <c:catAx>
        <c:axId val="51627571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26597888"/>
        <c:crosses val="autoZero"/>
        <c:auto val="1"/>
        <c:lblAlgn val="ctr"/>
        <c:lblOffset val="100"/>
        <c:noMultiLvlLbl val="0"/>
      </c:catAx>
      <c:valAx>
        <c:axId val="1265978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162757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상위 국적 외국인 방문객 수 변화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bar"/>
        <c:grouping val="clustered"/>
        <c:varyColors val="0"/>
        <c:ser>
          <c:idx val="1"/>
          <c:order val="0"/>
          <c:tx>
            <c:v>2020년 09월</c:v>
          </c:tx>
          <c:spPr>
            <a:solidFill>
              <a:srgbClr val="C8A88C"/>
            </a:solidFill>
            <a:ln>
              <a:solidFill>
                <a:srgbClr val="C8A88C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en-US" altLang="ko-KR" sz="800" b="0" i="0" u="none" strike="noStrike" kern="1200" baseline="0">
                    <a:solidFill>
                      <a:srgbClr val="C8A88C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제주시!$B$2:$B$11</c:f>
              <c:strCache>
                <c:ptCount val="10"/>
                <c:pt idx="0">
                  <c:v>중국</c:v>
                </c:pt>
                <c:pt idx="1">
                  <c:v>미국</c:v>
                </c:pt>
                <c:pt idx="2">
                  <c:v>네덜란드</c:v>
                </c:pt>
                <c:pt idx="3">
                  <c:v>미얀마</c:v>
                </c:pt>
                <c:pt idx="4">
                  <c:v>필리핀</c:v>
                </c:pt>
                <c:pt idx="5">
                  <c:v>러시아</c:v>
                </c:pt>
                <c:pt idx="6">
                  <c:v>인도네시아</c:v>
                </c:pt>
                <c:pt idx="7">
                  <c:v>캐나다</c:v>
                </c:pt>
                <c:pt idx="8">
                  <c:v>일본</c:v>
                </c:pt>
                <c:pt idx="9">
                  <c:v>타이</c:v>
                </c:pt>
              </c:strCache>
            </c:strRef>
          </c:cat>
          <c:val>
            <c:numRef>
              <c:f>제주시!$C$2:$C$11</c:f>
              <c:numCache>
                <c:formatCode>#,##0_);[Red]\(#,##0\)</c:formatCode>
                <c:ptCount val="10"/>
                <c:pt idx="0">
                  <c:v>6398</c:v>
                </c:pt>
                <c:pt idx="1">
                  <c:v>357</c:v>
                </c:pt>
                <c:pt idx="2">
                  <c:v>333</c:v>
                </c:pt>
                <c:pt idx="3">
                  <c:v>331</c:v>
                </c:pt>
                <c:pt idx="4">
                  <c:v>348</c:v>
                </c:pt>
                <c:pt idx="5">
                  <c:v>110</c:v>
                </c:pt>
                <c:pt idx="6">
                  <c:v>228</c:v>
                </c:pt>
                <c:pt idx="7">
                  <c:v>70</c:v>
                </c:pt>
                <c:pt idx="8">
                  <c:v>69</c:v>
                </c:pt>
                <c:pt idx="9">
                  <c:v>63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528-4FBE-9EBD-8F14D4F047F0}"/>
            </c:ext>
          </c:extLst>
        </c:ser>
        <c:ser>
          <c:idx val="2"/>
          <c:order val="1"/>
          <c:tx>
            <c:v>2021년 09월</c:v>
          </c:tx>
          <c:spPr>
            <a:solidFill>
              <a:srgbClr val="81665C"/>
            </a:solidFill>
            <a:ln>
              <a:solidFill>
                <a:srgbClr val="81665C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rgbClr val="81665C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제주시!$B$2:$B$11</c:f>
              <c:strCache>
                <c:ptCount val="10"/>
                <c:pt idx="0">
                  <c:v>중국</c:v>
                </c:pt>
                <c:pt idx="1">
                  <c:v>미국</c:v>
                </c:pt>
                <c:pt idx="2">
                  <c:v>네덜란드</c:v>
                </c:pt>
                <c:pt idx="3">
                  <c:v>미얀마</c:v>
                </c:pt>
                <c:pt idx="4">
                  <c:v>필리핀</c:v>
                </c:pt>
                <c:pt idx="5">
                  <c:v>러시아</c:v>
                </c:pt>
                <c:pt idx="6">
                  <c:v>인도네시아</c:v>
                </c:pt>
                <c:pt idx="7">
                  <c:v>캐나다</c:v>
                </c:pt>
                <c:pt idx="8">
                  <c:v>일본</c:v>
                </c:pt>
                <c:pt idx="9">
                  <c:v>타이</c:v>
                </c:pt>
              </c:strCache>
            </c:strRef>
          </c:cat>
          <c:val>
            <c:numRef>
              <c:f>제주시!$D$2:$D$11</c:f>
              <c:numCache>
                <c:formatCode>#,##0_);[Red]\(#,##0\)</c:formatCode>
                <c:ptCount val="10"/>
                <c:pt idx="0">
                  <c:v>6844</c:v>
                </c:pt>
                <c:pt idx="1">
                  <c:v>491</c:v>
                </c:pt>
                <c:pt idx="2">
                  <c:v>361</c:v>
                </c:pt>
                <c:pt idx="3">
                  <c:v>263</c:v>
                </c:pt>
                <c:pt idx="4">
                  <c:v>179</c:v>
                </c:pt>
                <c:pt idx="5">
                  <c:v>171</c:v>
                </c:pt>
                <c:pt idx="6">
                  <c:v>154</c:v>
                </c:pt>
                <c:pt idx="7">
                  <c:v>103</c:v>
                </c:pt>
                <c:pt idx="8">
                  <c:v>92</c:v>
                </c:pt>
                <c:pt idx="9">
                  <c:v>81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528-4FBE-9EBD-8F14D4F047F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5"/>
        <c:axId val="507502080"/>
        <c:axId val="179315840"/>
      </c:barChart>
      <c:catAx>
        <c:axId val="507502080"/>
        <c:scaling>
          <c:orientation val="maxMin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79315840"/>
        <c:crosses val="autoZero"/>
        <c:auto val="1"/>
        <c:lblAlgn val="ctr"/>
        <c:lblOffset val="100"/>
        <c:noMultiLvlLbl val="0"/>
      </c:catAx>
      <c:valAx>
        <c:axId val="179315840"/>
        <c:scaling>
          <c:orientation val="minMax"/>
        </c:scaling>
        <c:delete val="0"/>
        <c:axPos val="t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);[Red]\(#,##0\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075020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+mn-cs"/>
              </a:defRPr>
            </a:pPr>
            <a:r>
              <a:rPr lang="ko-KR" altLang="en-US" sz="12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월별 방문객 추이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1"/>
          <c:order val="0"/>
          <c:tx>
            <c:strRef>
              <c:f>Sheet6!$B$10</c:f>
              <c:strCache>
                <c:ptCount val="1"/>
                <c:pt idx="0">
                  <c:v>2020년</c:v>
                </c:pt>
              </c:strCache>
            </c:strRef>
          </c:tx>
          <c:spPr>
            <a:ln w="22225" cap="rnd">
              <a:solidFill>
                <a:srgbClr val="C8A88C"/>
              </a:solidFill>
              <a:round/>
            </a:ln>
            <a:effectLst/>
          </c:spPr>
          <c:marker>
            <c:symbol val="diamond"/>
            <c:size val="6"/>
            <c:spPr>
              <a:solidFill>
                <a:srgbClr val="C8A88C"/>
              </a:solidFill>
              <a:ln w="28575">
                <a:solidFill>
                  <a:srgbClr val="C8A88C"/>
                </a:solidFill>
                <a:round/>
              </a:ln>
              <a:effectLst/>
            </c:spPr>
          </c:marker>
          <c:cat>
            <c:strRef>
              <c:f>Sheet6!$C$1:$N$1</c:f>
              <c:strCache>
                <c:ptCount val="12"/>
                <c:pt idx="0">
                  <c:v>01월</c:v>
                </c:pt>
                <c:pt idx="1">
                  <c:v>02월</c:v>
                </c:pt>
                <c:pt idx="2">
                  <c:v>03월</c:v>
                </c:pt>
                <c:pt idx="3">
                  <c:v>04월</c:v>
                </c:pt>
                <c:pt idx="4">
                  <c:v>05월</c:v>
                </c:pt>
                <c:pt idx="5">
                  <c:v>06월</c:v>
                </c:pt>
                <c:pt idx="6">
                  <c:v>07월</c:v>
                </c:pt>
                <c:pt idx="7">
                  <c:v>08월</c:v>
                </c:pt>
                <c:pt idx="8">
                  <c:v>09월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Sheet6!$C$10:$N$10</c:f>
              <c:numCache>
                <c:formatCode>#,##0_ </c:formatCode>
                <c:ptCount val="12"/>
                <c:pt idx="0">
                  <c:v>2351937</c:v>
                </c:pt>
                <c:pt idx="1">
                  <c:v>1109502</c:v>
                </c:pt>
                <c:pt idx="2">
                  <c:v>934455</c:v>
                </c:pt>
                <c:pt idx="3">
                  <c:v>909885</c:v>
                </c:pt>
                <c:pt idx="4">
                  <c:v>1543951</c:v>
                </c:pt>
                <c:pt idx="5">
                  <c:v>1566135</c:v>
                </c:pt>
                <c:pt idx="6">
                  <c:v>1970910</c:v>
                </c:pt>
                <c:pt idx="7">
                  <c:v>2742544</c:v>
                </c:pt>
                <c:pt idx="8">
                  <c:v>1460523</c:v>
                </c:pt>
                <c:pt idx="9">
                  <c:v>2225836</c:v>
                </c:pt>
                <c:pt idx="10">
                  <c:v>2344129</c:v>
                </c:pt>
                <c:pt idx="11">
                  <c:v>1289305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122-4F1E-A302-89A234725172}"/>
            </c:ext>
          </c:extLst>
        </c:ser>
        <c:ser>
          <c:idx val="2"/>
          <c:order val="1"/>
          <c:tx>
            <c:strRef>
              <c:f>Sheet6!$B$11</c:f>
              <c:strCache>
                <c:ptCount val="1"/>
                <c:pt idx="0">
                  <c:v>2021년</c:v>
                </c:pt>
              </c:strCache>
            </c:strRef>
          </c:tx>
          <c:spPr>
            <a:ln w="22225" cap="rnd">
              <a:solidFill>
                <a:srgbClr val="81665C"/>
              </a:solidFill>
              <a:round/>
            </a:ln>
            <a:effectLst/>
          </c:spPr>
          <c:marker>
            <c:symbol val="square"/>
            <c:size val="6"/>
            <c:spPr>
              <a:solidFill>
                <a:srgbClr val="81665C"/>
              </a:solidFill>
              <a:ln w="28575">
                <a:solidFill>
                  <a:srgbClr val="81665C"/>
                </a:solidFill>
                <a:round/>
              </a:ln>
              <a:effectLst/>
            </c:spPr>
          </c:marker>
          <c:cat>
            <c:strRef>
              <c:f>Sheet6!$C$1:$N$1</c:f>
              <c:strCache>
                <c:ptCount val="12"/>
                <c:pt idx="0">
                  <c:v>01월</c:v>
                </c:pt>
                <c:pt idx="1">
                  <c:v>02월</c:v>
                </c:pt>
                <c:pt idx="2">
                  <c:v>03월</c:v>
                </c:pt>
                <c:pt idx="3">
                  <c:v>04월</c:v>
                </c:pt>
                <c:pt idx="4">
                  <c:v>05월</c:v>
                </c:pt>
                <c:pt idx="5">
                  <c:v>06월</c:v>
                </c:pt>
                <c:pt idx="6">
                  <c:v>07월</c:v>
                </c:pt>
                <c:pt idx="7">
                  <c:v>08월</c:v>
                </c:pt>
                <c:pt idx="8">
                  <c:v>09월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Sheet6!$C$11:$N$11</c:f>
              <c:numCache>
                <c:formatCode>#,##0_ </c:formatCode>
                <c:ptCount val="12"/>
                <c:pt idx="0">
                  <c:v>1057656</c:v>
                </c:pt>
                <c:pt idx="1">
                  <c:v>1694251</c:v>
                </c:pt>
                <c:pt idx="2">
                  <c:v>1768989</c:v>
                </c:pt>
                <c:pt idx="3">
                  <c:v>2259346</c:v>
                </c:pt>
                <c:pt idx="4">
                  <c:v>2543115</c:v>
                </c:pt>
                <c:pt idx="5">
                  <c:v>2448506</c:v>
                </c:pt>
                <c:pt idx="6">
                  <c:v>2637560</c:v>
                </c:pt>
                <c:pt idx="7">
                  <c:v>2548373</c:v>
                </c:pt>
                <c:pt idx="8">
                  <c:v>1909879</c:v>
                </c:pt>
                <c:pt idx="9"/>
                <c:pt idx="10"/>
                <c:pt idx="11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B122-4F1E-A302-89A23472517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16275712"/>
        <c:axId val="126597888"/>
      </c:lineChart>
      <c:catAx>
        <c:axId val="51627571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26597888"/>
        <c:crosses val="autoZero"/>
        <c:auto val="1"/>
        <c:lblAlgn val="ctr"/>
        <c:lblOffset val="100"/>
        <c:noMultiLvlLbl val="0"/>
      </c:catAx>
      <c:valAx>
        <c:axId val="1265978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162757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성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연령별 구성 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남성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2020년 09월</c:v>
          </c:tx>
          <c:spPr>
            <a:solidFill>
              <a:srgbClr val="96B7CA"/>
            </a:solidFill>
            <a:ln>
              <a:noFill/>
            </a:ln>
            <a:effectLst/>
          </c:spPr>
          <c:invertIfNegative val="0"/>
          <c:cat>
            <c:strRef>
              <c:f>Sheet9!$D$1:$J$1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Sheet9!$D$2:$J$2</c:f>
              <c:numCache>
                <c:formatCode>#,##0_);[Red]\(#,##0\)</c:formatCode>
                <c:ptCount val="7"/>
                <c:pt idx="0">
                  <c:v>89086</c:v>
                </c:pt>
                <c:pt idx="1">
                  <c:v>131886</c:v>
                </c:pt>
                <c:pt idx="2">
                  <c:v>221429</c:v>
                </c:pt>
                <c:pt idx="3">
                  <c:v>144589</c:v>
                </c:pt>
                <c:pt idx="4">
                  <c:v>90027</c:v>
                </c:pt>
                <c:pt idx="5">
                  <c:v>41073</c:v>
                </c:pt>
                <c:pt idx="6">
                  <c:v>13208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000-4EEF-9875-D4F706095FA2}"/>
            </c:ext>
          </c:extLst>
        </c:ser>
        <c:ser>
          <c:idx val="1"/>
          <c:order val="1"/>
          <c:tx>
            <c:v>2021년 09월</c:v>
          </c:tx>
          <c:spPr>
            <a:solidFill>
              <a:srgbClr val="597484"/>
            </a:solidFill>
            <a:ln>
              <a:noFill/>
            </a:ln>
            <a:effectLst/>
          </c:spPr>
          <c:invertIfNegative val="0"/>
          <c:cat>
            <c:strRef>
              <c:f>Sheet9!$D$1:$J$1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Sheet9!$D$3:$J$3</c:f>
              <c:numCache>
                <c:formatCode>#,##0_);[Red]\(#,##0\)</c:formatCode>
                <c:ptCount val="7"/>
                <c:pt idx="0">
                  <c:v>134364</c:v>
                </c:pt>
                <c:pt idx="1">
                  <c:v>156994</c:v>
                </c:pt>
                <c:pt idx="2">
                  <c:v>246345</c:v>
                </c:pt>
                <c:pt idx="3">
                  <c:v>190541</c:v>
                </c:pt>
                <c:pt idx="4">
                  <c:v>118560</c:v>
                </c:pt>
                <c:pt idx="5">
                  <c:v>61252</c:v>
                </c:pt>
                <c:pt idx="6">
                  <c:v>20134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000-4EEF-9875-D4F706095FA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27403264"/>
        <c:axId val="535990784"/>
      </c:barChart>
      <c:catAx>
        <c:axId val="4274032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535990784"/>
        <c:crosses val="autoZero"/>
        <c:auto val="1"/>
        <c:lblAlgn val="ctr"/>
        <c:lblOffset val="100"/>
        <c:noMultiLvlLbl val="0"/>
      </c:catAx>
      <c:valAx>
        <c:axId val="5359907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);[Red]\(#,##0\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4274032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800">
          <a:latin typeface="+mn-ea"/>
          <a:ea typeface="+mn-ea"/>
        </a:defRPr>
      </a:pPr>
      <a:endParaRPr lang="ko-KR"/>
    </a:p>
  </c:txPr>
  <c:externalData r:id="rId3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성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연령별 구성 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여성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2020년 09월</c:v>
          </c:tx>
          <c:spPr>
            <a:solidFill>
              <a:srgbClr val="EDCBCE"/>
            </a:solidFill>
            <a:ln>
              <a:noFill/>
            </a:ln>
            <a:effectLst/>
          </c:spPr>
          <c:invertIfNegative val="0"/>
          <c:cat>
            <c:strRef>
              <c:f>Sheet9!$D$9:$J$9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Sheet9!$D$10:$J$10</c:f>
              <c:numCache>
                <c:formatCode>#,##0_);[Red]\(#,##0\)</c:formatCode>
                <c:ptCount val="7"/>
                <c:pt idx="0">
                  <c:v>87702</c:v>
                </c:pt>
                <c:pt idx="1">
                  <c:v>160248</c:v>
                </c:pt>
                <c:pt idx="2">
                  <c:v>215175</c:v>
                </c:pt>
                <c:pt idx="3">
                  <c:v>115455</c:v>
                </c:pt>
                <c:pt idx="4">
                  <c:v>90942</c:v>
                </c:pt>
                <c:pt idx="5">
                  <c:v>42522</c:v>
                </c:pt>
                <c:pt idx="6">
                  <c:v>17181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C40-4427-BE31-176FFF45C4AE}"/>
            </c:ext>
          </c:extLst>
        </c:ser>
        <c:ser>
          <c:idx val="1"/>
          <c:order val="1"/>
          <c:tx>
            <c:v>2021년 09월</c:v>
          </c:tx>
          <c:spPr>
            <a:solidFill>
              <a:srgbClr val="DF959B"/>
            </a:solidFill>
            <a:ln>
              <a:noFill/>
            </a:ln>
            <a:effectLst/>
          </c:spPr>
          <c:invertIfNegative val="0"/>
          <c:cat>
            <c:strRef>
              <c:f>Sheet9!$D$9:$J$9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Sheet9!$D$11:$J$11</c:f>
              <c:numCache>
                <c:formatCode>#,##0_);[Red]\(#,##0\)</c:formatCode>
                <c:ptCount val="7"/>
                <c:pt idx="0">
                  <c:v>131687</c:v>
                </c:pt>
                <c:pt idx="1">
                  <c:v>193824</c:v>
                </c:pt>
                <c:pt idx="2">
                  <c:v>265752</c:v>
                </c:pt>
                <c:pt idx="3">
                  <c:v>167283</c:v>
                </c:pt>
                <c:pt idx="4">
                  <c:v>129919</c:v>
                </c:pt>
                <c:pt idx="5">
                  <c:v>66906</c:v>
                </c:pt>
                <c:pt idx="6">
                  <c:v>26318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C40-4427-BE31-176FFF45C4A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27403264"/>
        <c:axId val="535990784"/>
      </c:barChart>
      <c:catAx>
        <c:axId val="4274032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535990784"/>
        <c:crosses val="autoZero"/>
        <c:auto val="1"/>
        <c:lblAlgn val="ctr"/>
        <c:lblOffset val="100"/>
        <c:noMultiLvlLbl val="0"/>
      </c:catAx>
      <c:valAx>
        <c:axId val="5359907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);[Red]\(#,##0\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4274032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800">
          <a:latin typeface="+mn-ea"/>
          <a:ea typeface="+mn-ea"/>
        </a:defRPr>
      </a:pPr>
      <a:endParaRPr lang="ko-KR"/>
    </a:p>
  </c:txPr>
  <c:externalData r:id="rId3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r>
              <a:rPr 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연령별 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구성</a:t>
            </a:r>
            <a:endParaRPr lang="ko-KR" sz="11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1"/>
          <c:order val="0"/>
          <c:tx>
            <c:v>2020년 09월</c:v>
          </c:tx>
          <c:spPr>
            <a:solidFill>
              <a:srgbClr val="C8A88C"/>
            </a:solidFill>
            <a:ln>
              <a:noFill/>
            </a:ln>
            <a:effectLst/>
          </c:spPr>
          <c:invertIfNegative val="0"/>
          <c:cat>
            <c:strRef>
              <c:f>'3'!$D$15:$J$15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'3'!$D$16:$J$16</c:f>
              <c:numCache>
                <c:formatCode>#,##0_ </c:formatCode>
                <c:ptCount val="7"/>
                <c:pt idx="0">
                  <c:v>176788</c:v>
                </c:pt>
                <c:pt idx="1">
                  <c:v>292134</c:v>
                </c:pt>
                <c:pt idx="2">
                  <c:v>436604</c:v>
                </c:pt>
                <c:pt idx="3">
                  <c:v>260044</c:v>
                </c:pt>
                <c:pt idx="4">
                  <c:v>180969</c:v>
                </c:pt>
                <c:pt idx="5">
                  <c:v>83595</c:v>
                </c:pt>
                <c:pt idx="6">
                  <c:v>30389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F28-4A87-8F80-3F275C0ABA4B}"/>
            </c:ext>
          </c:extLst>
        </c:ser>
        <c:ser>
          <c:idx val="2"/>
          <c:order val="1"/>
          <c:tx>
            <c:v>2021년 09월</c:v>
          </c:tx>
          <c:spPr>
            <a:solidFill>
              <a:srgbClr val="81665C"/>
            </a:solidFill>
            <a:ln>
              <a:noFill/>
            </a:ln>
            <a:effectLst/>
          </c:spPr>
          <c:invertIfNegative val="0"/>
          <c:cat>
            <c:strRef>
              <c:f>'3'!$D$15:$J$15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'3'!$D$17:$J$17</c:f>
              <c:numCache>
                <c:formatCode>#,##0_ </c:formatCode>
                <c:ptCount val="7"/>
                <c:pt idx="0">
                  <c:v>266051</c:v>
                </c:pt>
                <c:pt idx="1">
                  <c:v>350818</c:v>
                </c:pt>
                <c:pt idx="2">
                  <c:v>512097</c:v>
                </c:pt>
                <c:pt idx="3">
                  <c:v>357824</c:v>
                </c:pt>
                <c:pt idx="4">
                  <c:v>248479</c:v>
                </c:pt>
                <c:pt idx="5">
                  <c:v>128158</c:v>
                </c:pt>
                <c:pt idx="6">
                  <c:v>46452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F28-4A87-8F80-3F275C0ABA4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43084800"/>
        <c:axId val="178621824"/>
      </c:barChart>
      <c:catAx>
        <c:axId val="4430848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178621824"/>
        <c:crosses val="autoZero"/>
        <c:auto val="1"/>
        <c:lblAlgn val="ctr"/>
        <c:lblOffset val="100"/>
        <c:noMultiLvlLbl val="0"/>
      </c:catAx>
      <c:valAx>
        <c:axId val="1786218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44308480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+mn-ea"/>
          <a:ea typeface="+mn-ea"/>
        </a:defRPr>
      </a:pPr>
      <a:endParaRPr lang="ko-KR"/>
    </a:p>
  </c:txPr>
  <c:externalData r:id="rId3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성별 구성</a:t>
            </a:r>
            <a:endParaRPr lang="ko-KR" sz="11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남자</c:v>
                </c:pt>
              </c:strCache>
            </c:strRef>
          </c:tx>
          <c:spPr>
            <a:solidFill>
              <a:srgbClr val="597484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2020년 09월</c:v>
                </c:pt>
                <c:pt idx="1">
                  <c:v>2021년 09월</c:v>
                </c:pt>
              </c:strCache>
            </c:strRef>
          </c:cat>
          <c:val>
            <c:numRef>
              <c:f>Sheet1!$B$2:$B$3</c:f>
              <c:numCache>
                <c:formatCode>#,##0</c:formatCode>
                <c:ptCount val="2"/>
                <c:pt idx="0">
                  <c:v>731298</c:v>
                </c:pt>
                <c:pt idx="1">
                  <c:v>729225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F3D-4228-8427-6EBB4292A76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여자</c:v>
                </c:pt>
              </c:strCache>
            </c:strRef>
          </c:tx>
          <c:spPr>
            <a:solidFill>
              <a:srgbClr val="DF959B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2020년 09월</c:v>
                </c:pt>
                <c:pt idx="1">
                  <c:v>2021년 09월</c:v>
                </c:pt>
              </c:strCache>
            </c:strRef>
          </c:cat>
          <c:val>
            <c:numRef>
              <c:f>Sheet1!$C$2:$C$3</c:f>
              <c:numCache>
                <c:formatCode>#,##0</c:formatCode>
                <c:ptCount val="2"/>
                <c:pt idx="0">
                  <c:v>928190</c:v>
                </c:pt>
                <c:pt idx="1">
                  <c:v>981689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F3D-4228-8427-6EBB4292A76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42976256"/>
        <c:axId val="178620096"/>
      </c:barChart>
      <c:catAx>
        <c:axId val="4429762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178620096"/>
        <c:crosses val="autoZero"/>
        <c:auto val="1"/>
        <c:lblAlgn val="ctr"/>
        <c:lblOffset val="100"/>
        <c:noMultiLvlLbl val="0"/>
      </c:catAx>
      <c:valAx>
        <c:axId val="1786200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44297625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+mn-ea"/>
          <a:ea typeface="+mn-ea"/>
        </a:defRPr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성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연령별 구성 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남성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2020년 09월</c:v>
          </c:tx>
          <c:spPr>
            <a:solidFill>
              <a:srgbClr val="96B7CA"/>
            </a:solidFill>
            <a:ln>
              <a:noFill/>
            </a:ln>
            <a:effectLst/>
          </c:spPr>
          <c:invertIfNegative val="0"/>
          <c:cat>
            <c:strRef>
              <c:f>'2'!$E$1:$K$1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'2'!$E$2:$K$2</c:f>
              <c:numCache>
                <c:formatCode>#,##0_ </c:formatCode>
                <c:ptCount val="7"/>
                <c:pt idx="0">
                  <c:v>153221</c:v>
                </c:pt>
                <c:pt idx="1">
                  <c:v>261878</c:v>
                </c:pt>
                <c:pt idx="2">
                  <c:v>382930</c:v>
                </c:pt>
                <c:pt idx="3">
                  <c:v>270886</c:v>
                </c:pt>
                <c:pt idx="4">
                  <c:v>182255</c:v>
                </c:pt>
                <c:pt idx="5">
                  <c:v>83128</c:v>
                </c:pt>
                <c:pt idx="6">
                  <c:v>25247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92F-4DB6-A3FA-090355677FEC}"/>
            </c:ext>
          </c:extLst>
        </c:ser>
        <c:ser>
          <c:idx val="1"/>
          <c:order val="1"/>
          <c:tx>
            <c:v>2021년 09월</c:v>
          </c:tx>
          <c:spPr>
            <a:solidFill>
              <a:srgbClr val="597484"/>
            </a:solidFill>
            <a:ln>
              <a:noFill/>
            </a:ln>
            <a:effectLst/>
          </c:spPr>
          <c:invertIfNegative val="0"/>
          <c:cat>
            <c:strRef>
              <c:f>'2'!$E$1:$K$1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'2'!$E$3:$K$3</c:f>
              <c:numCache>
                <c:formatCode>#,##0_ </c:formatCode>
                <c:ptCount val="7"/>
                <c:pt idx="0">
                  <c:v>224611</c:v>
                </c:pt>
                <c:pt idx="1">
                  <c:v>306971</c:v>
                </c:pt>
                <c:pt idx="2">
                  <c:v>426345</c:v>
                </c:pt>
                <c:pt idx="3">
                  <c:v>340780</c:v>
                </c:pt>
                <c:pt idx="4">
                  <c:v>226682</c:v>
                </c:pt>
                <c:pt idx="5">
                  <c:v>113737</c:v>
                </c:pt>
                <c:pt idx="6">
                  <c:v>36062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92F-4DB6-A3FA-090355677FE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27403264"/>
        <c:axId val="535990784"/>
      </c:barChart>
      <c:catAx>
        <c:axId val="4274032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535990784"/>
        <c:crosses val="autoZero"/>
        <c:auto val="1"/>
        <c:lblAlgn val="ctr"/>
        <c:lblOffset val="100"/>
        <c:noMultiLvlLbl val="0"/>
      </c:catAx>
      <c:valAx>
        <c:axId val="5359907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4274032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800">
          <a:latin typeface="+mn-ea"/>
          <a:ea typeface="+mn-ea"/>
        </a:defRPr>
      </a:pPr>
      <a:endParaRPr lang="ko-KR"/>
    </a:p>
  </c:txPr>
  <c:externalData r:id="rId3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+mn-cs"/>
              </a:defRPr>
            </a:pPr>
            <a:r>
              <a:rPr lang="ko-KR" altLang="en-US" sz="12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월별 방문객 추이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1"/>
          <c:order val="0"/>
          <c:tx>
            <c:v>2020년</c:v>
          </c:tx>
          <c:spPr>
            <a:ln w="22225" cap="rnd">
              <a:solidFill>
                <a:srgbClr val="C8A88C"/>
              </a:solidFill>
              <a:round/>
            </a:ln>
            <a:effectLst/>
          </c:spPr>
          <c:marker>
            <c:symbol val="diamond"/>
            <c:size val="6"/>
            <c:spPr>
              <a:solidFill>
                <a:srgbClr val="C8A88C"/>
              </a:solidFill>
              <a:ln w="28575">
                <a:solidFill>
                  <a:srgbClr val="C8A88C"/>
                </a:solidFill>
                <a:round/>
              </a:ln>
              <a:effectLst/>
            </c:spPr>
          </c:marker>
          <c:cat>
            <c:strRef>
              <c:f>Sheet2!$B$1:$M$1</c:f>
              <c:strCache>
                <c:ptCount val="12"/>
                <c:pt idx="0">
                  <c:v>01월</c:v>
                </c:pt>
                <c:pt idx="1">
                  <c:v>02월</c:v>
                </c:pt>
                <c:pt idx="2">
                  <c:v>03월</c:v>
                </c:pt>
                <c:pt idx="3">
                  <c:v>04월</c:v>
                </c:pt>
                <c:pt idx="4">
                  <c:v>05월</c:v>
                </c:pt>
                <c:pt idx="5">
                  <c:v>06월</c:v>
                </c:pt>
                <c:pt idx="6">
                  <c:v>07월</c:v>
                </c:pt>
                <c:pt idx="7">
                  <c:v>08월</c:v>
                </c:pt>
                <c:pt idx="8">
                  <c:v>09월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Sheet2!$B$2:$M$2</c:f>
              <c:numCache>
                <c:formatCode>#,##0_ </c:formatCode>
                <c:ptCount val="12"/>
                <c:pt idx="0">
                  <c:v>57371</c:v>
                </c:pt>
                <c:pt idx="1">
                  <c:v>16804</c:v>
                </c:pt>
                <c:pt idx="2">
                  <c:v>4218</c:v>
                </c:pt>
                <c:pt idx="3">
                  <c:v>3343</c:v>
                </c:pt>
                <c:pt idx="4">
                  <c:v>3805</c:v>
                </c:pt>
                <c:pt idx="5">
                  <c:v>3850</c:v>
                </c:pt>
                <c:pt idx="6">
                  <c:v>4250</c:v>
                </c:pt>
                <c:pt idx="7">
                  <c:v>6907</c:v>
                </c:pt>
                <c:pt idx="8">
                  <c:v>4367</c:v>
                </c:pt>
                <c:pt idx="9">
                  <c:v>4450</c:v>
                </c:pt>
                <c:pt idx="10">
                  <c:v>2529</c:v>
                </c:pt>
                <c:pt idx="11">
                  <c:v>2607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495-4B74-BD0A-CFFE62427D0D}"/>
            </c:ext>
          </c:extLst>
        </c:ser>
        <c:ser>
          <c:idx val="2"/>
          <c:order val="1"/>
          <c:tx>
            <c:v>2021년</c:v>
          </c:tx>
          <c:spPr>
            <a:ln w="22225" cap="rnd">
              <a:solidFill>
                <a:srgbClr val="81665C"/>
              </a:solidFill>
              <a:round/>
            </a:ln>
            <a:effectLst/>
          </c:spPr>
          <c:marker>
            <c:symbol val="square"/>
            <c:size val="6"/>
            <c:spPr>
              <a:solidFill>
                <a:srgbClr val="81665C"/>
              </a:solidFill>
              <a:ln w="28575">
                <a:solidFill>
                  <a:srgbClr val="81665C"/>
                </a:solidFill>
                <a:round/>
              </a:ln>
              <a:effectLst/>
            </c:spPr>
          </c:marker>
          <c:cat>
            <c:strRef>
              <c:f>Sheet2!$B$1:$M$1</c:f>
              <c:strCache>
                <c:ptCount val="12"/>
                <c:pt idx="0">
                  <c:v>01월</c:v>
                </c:pt>
                <c:pt idx="1">
                  <c:v>02월</c:v>
                </c:pt>
                <c:pt idx="2">
                  <c:v>03월</c:v>
                </c:pt>
                <c:pt idx="3">
                  <c:v>04월</c:v>
                </c:pt>
                <c:pt idx="4">
                  <c:v>05월</c:v>
                </c:pt>
                <c:pt idx="5">
                  <c:v>06월</c:v>
                </c:pt>
                <c:pt idx="6">
                  <c:v>07월</c:v>
                </c:pt>
                <c:pt idx="7">
                  <c:v>08월</c:v>
                </c:pt>
                <c:pt idx="8">
                  <c:v>09월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Sheet2!$B$3:$M$3</c:f>
              <c:numCache>
                <c:formatCode>#,##0_ </c:formatCode>
                <c:ptCount val="12"/>
                <c:pt idx="0">
                  <c:v>1729</c:v>
                </c:pt>
                <c:pt idx="1">
                  <c:v>1935</c:v>
                </c:pt>
                <c:pt idx="2">
                  <c:v>2527</c:v>
                </c:pt>
                <c:pt idx="3">
                  <c:v>2486</c:v>
                </c:pt>
                <c:pt idx="4">
                  <c:v>3311</c:v>
                </c:pt>
                <c:pt idx="5">
                  <c:v>3293</c:v>
                </c:pt>
                <c:pt idx="6">
                  <c:v>2889</c:v>
                </c:pt>
                <c:pt idx="7">
                  <c:v>4211</c:v>
                </c:pt>
                <c:pt idx="8">
                  <c:v>4271</c:v>
                </c:pt>
                <c:pt idx="9"/>
                <c:pt idx="10"/>
                <c:pt idx="11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8495-4B74-BD0A-CFFE62427D0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16275712"/>
        <c:axId val="126597888"/>
      </c:lineChart>
      <c:catAx>
        <c:axId val="51627571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26597888"/>
        <c:crosses val="autoZero"/>
        <c:auto val="1"/>
        <c:lblAlgn val="ctr"/>
        <c:lblOffset val="100"/>
        <c:noMultiLvlLbl val="0"/>
      </c:catAx>
      <c:valAx>
        <c:axId val="1265978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162757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상위 국적 외국인 방문객 수 변화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bar"/>
        <c:grouping val="clustered"/>
        <c:varyColors val="0"/>
        <c:ser>
          <c:idx val="1"/>
          <c:order val="0"/>
          <c:tx>
            <c:v>2020년 09월</c:v>
          </c:tx>
          <c:spPr>
            <a:solidFill>
              <a:srgbClr val="C8A88C"/>
            </a:solidFill>
            <a:ln>
              <a:solidFill>
                <a:srgbClr val="C8A88C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rgbClr val="C8A88C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서귀포시!$B$2:$B$11</c:f>
              <c:strCache>
                <c:ptCount val="10"/>
                <c:pt idx="0">
                  <c:v>중국</c:v>
                </c:pt>
                <c:pt idx="1">
                  <c:v>미국</c:v>
                </c:pt>
                <c:pt idx="2">
                  <c:v>미얀마</c:v>
                </c:pt>
                <c:pt idx="3">
                  <c:v>필리핀</c:v>
                </c:pt>
                <c:pt idx="4">
                  <c:v>러시아</c:v>
                </c:pt>
                <c:pt idx="5">
                  <c:v>네덜란드</c:v>
                </c:pt>
                <c:pt idx="6">
                  <c:v>인도네시아</c:v>
                </c:pt>
                <c:pt idx="7">
                  <c:v>루마니아</c:v>
                </c:pt>
                <c:pt idx="8">
                  <c:v>카자흐스탄</c:v>
                </c:pt>
                <c:pt idx="9">
                  <c:v>프랑스</c:v>
                </c:pt>
              </c:strCache>
            </c:strRef>
          </c:cat>
          <c:val>
            <c:numRef>
              <c:f>서귀포시!$C$2:$C$11</c:f>
              <c:numCache>
                <c:formatCode>#,##0_);[Red]\(#,##0\)</c:formatCode>
                <c:ptCount val="10"/>
                <c:pt idx="0">
                  <c:v>2808</c:v>
                </c:pt>
                <c:pt idx="1">
                  <c:v>319</c:v>
                </c:pt>
                <c:pt idx="2">
                  <c:v>259</c:v>
                </c:pt>
                <c:pt idx="3">
                  <c:v>212</c:v>
                </c:pt>
                <c:pt idx="4">
                  <c:v>100</c:v>
                </c:pt>
                <c:pt idx="5">
                  <c:v>112</c:v>
                </c:pt>
                <c:pt idx="6">
                  <c:v>197</c:v>
                </c:pt>
                <c:pt idx="7">
                  <c:v>29</c:v>
                </c:pt>
                <c:pt idx="8">
                  <c:v>9</c:v>
                </c:pt>
                <c:pt idx="9">
                  <c:v>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507-4C99-AD6C-2B0585C7E70E}"/>
            </c:ext>
          </c:extLst>
        </c:ser>
        <c:ser>
          <c:idx val="2"/>
          <c:order val="1"/>
          <c:tx>
            <c:v>2021년 09월</c:v>
          </c:tx>
          <c:spPr>
            <a:solidFill>
              <a:srgbClr val="81665C"/>
            </a:solidFill>
            <a:ln>
              <a:solidFill>
                <a:srgbClr val="81665C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rgbClr val="81665C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서귀포시!$B$2:$B$11</c:f>
              <c:strCache>
                <c:ptCount val="10"/>
                <c:pt idx="0">
                  <c:v>중국</c:v>
                </c:pt>
                <c:pt idx="1">
                  <c:v>미국</c:v>
                </c:pt>
                <c:pt idx="2">
                  <c:v>미얀마</c:v>
                </c:pt>
                <c:pt idx="3">
                  <c:v>필리핀</c:v>
                </c:pt>
                <c:pt idx="4">
                  <c:v>러시아</c:v>
                </c:pt>
                <c:pt idx="5">
                  <c:v>네덜란드</c:v>
                </c:pt>
                <c:pt idx="6">
                  <c:v>인도네시아</c:v>
                </c:pt>
                <c:pt idx="7">
                  <c:v>루마니아</c:v>
                </c:pt>
                <c:pt idx="8">
                  <c:v>카자흐스탄</c:v>
                </c:pt>
                <c:pt idx="9">
                  <c:v>프랑스</c:v>
                </c:pt>
              </c:strCache>
            </c:strRef>
          </c:cat>
          <c:val>
            <c:numRef>
              <c:f>서귀포시!$D$2:$D$11</c:f>
              <c:numCache>
                <c:formatCode>#,##0_);[Red]\(#,##0\)</c:formatCode>
                <c:ptCount val="10"/>
                <c:pt idx="0">
                  <c:v>2703</c:v>
                </c:pt>
                <c:pt idx="1">
                  <c:v>342</c:v>
                </c:pt>
                <c:pt idx="2">
                  <c:v>235</c:v>
                </c:pt>
                <c:pt idx="3">
                  <c:v>177</c:v>
                </c:pt>
                <c:pt idx="4">
                  <c:v>161</c:v>
                </c:pt>
                <c:pt idx="5">
                  <c:v>110</c:v>
                </c:pt>
                <c:pt idx="6">
                  <c:v>95</c:v>
                </c:pt>
                <c:pt idx="7">
                  <c:v>55</c:v>
                </c:pt>
                <c:pt idx="8">
                  <c:v>43</c:v>
                </c:pt>
                <c:pt idx="9">
                  <c:v>39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507-4C99-AD6C-2B0585C7E70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5"/>
        <c:axId val="507502080"/>
        <c:axId val="179315840"/>
      </c:barChart>
      <c:catAx>
        <c:axId val="507502080"/>
        <c:scaling>
          <c:orientation val="maxMin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79315840"/>
        <c:crosses val="autoZero"/>
        <c:auto val="1"/>
        <c:lblAlgn val="ctr"/>
        <c:lblOffset val="100"/>
        <c:noMultiLvlLbl val="0"/>
      </c:catAx>
      <c:valAx>
        <c:axId val="179315840"/>
        <c:scaling>
          <c:orientation val="minMax"/>
        </c:scaling>
        <c:delete val="0"/>
        <c:axPos val="t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);[Red]\(#,##0\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075020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성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연령별 구성 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여성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2020년 09월</c:v>
          </c:tx>
          <c:spPr>
            <a:solidFill>
              <a:srgbClr val="EDCBCE"/>
            </a:solidFill>
            <a:ln>
              <a:noFill/>
            </a:ln>
            <a:effectLst/>
          </c:spPr>
          <c:invertIfNegative val="0"/>
          <c:cat>
            <c:strRef>
              <c:f>'2'!$E$1:$K$1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'2'!$E$12:$K$12</c:f>
              <c:numCache>
                <c:formatCode>#,##0_ </c:formatCode>
                <c:ptCount val="7"/>
                <c:pt idx="0">
                  <c:v>150308</c:v>
                </c:pt>
                <c:pt idx="1">
                  <c:v>314288</c:v>
                </c:pt>
                <c:pt idx="2">
                  <c:v>361921</c:v>
                </c:pt>
                <c:pt idx="3">
                  <c:v>199272</c:v>
                </c:pt>
                <c:pt idx="4">
                  <c:v>159910</c:v>
                </c:pt>
                <c:pt idx="5">
                  <c:v>73995</c:v>
                </c:pt>
                <c:pt idx="6">
                  <c:v>32048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E78-4B05-A413-E185E964F938}"/>
            </c:ext>
          </c:extLst>
        </c:ser>
        <c:ser>
          <c:idx val="1"/>
          <c:order val="1"/>
          <c:tx>
            <c:v>2021년 09월</c:v>
          </c:tx>
          <c:spPr>
            <a:solidFill>
              <a:srgbClr val="DF959B"/>
            </a:solidFill>
            <a:ln>
              <a:noFill/>
            </a:ln>
            <a:effectLst/>
          </c:spPr>
          <c:invertIfNegative val="0"/>
          <c:cat>
            <c:strRef>
              <c:f>'2'!$E$1:$K$1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'2'!$E$13:$K$13</c:f>
              <c:numCache>
                <c:formatCode>#,##0_ </c:formatCode>
                <c:ptCount val="7"/>
                <c:pt idx="0">
                  <c:v>219518</c:v>
                </c:pt>
                <c:pt idx="1">
                  <c:v>379784</c:v>
                </c:pt>
                <c:pt idx="2">
                  <c:v>447540</c:v>
                </c:pt>
                <c:pt idx="3">
                  <c:v>282876</c:v>
                </c:pt>
                <c:pt idx="4">
                  <c:v>222947</c:v>
                </c:pt>
                <c:pt idx="5">
                  <c:v>113234</c:v>
                </c:pt>
                <c:pt idx="6">
                  <c:v>45507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E78-4B05-A413-E185E964F93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27403264"/>
        <c:axId val="535990784"/>
      </c:barChart>
      <c:catAx>
        <c:axId val="4274032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535990784"/>
        <c:crosses val="autoZero"/>
        <c:auto val="1"/>
        <c:lblAlgn val="ctr"/>
        <c:lblOffset val="100"/>
        <c:noMultiLvlLbl val="0"/>
      </c:catAx>
      <c:valAx>
        <c:axId val="5359907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4274032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800">
          <a:latin typeface="+mn-ea"/>
          <a:ea typeface="+mn-ea"/>
        </a:defRPr>
      </a:pPr>
      <a:endParaRPr lang="ko-K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r>
              <a:rPr 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연령별 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구성</a:t>
            </a:r>
            <a:endParaRPr lang="ko-KR" sz="11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1"/>
          <c:order val="0"/>
          <c:tx>
            <c:v>2020년 09월</c:v>
          </c:tx>
          <c:spPr>
            <a:solidFill>
              <a:srgbClr val="C8A88C"/>
            </a:solidFill>
            <a:ln>
              <a:noFill/>
            </a:ln>
            <a:effectLst/>
          </c:spPr>
          <c:invertIfNegative val="0"/>
          <c:cat>
            <c:strRef>
              <c:f>'3'!$D$15:$J$15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'3'!$D$16:$J$16</c:f>
              <c:numCache>
                <c:formatCode>#,##0_ </c:formatCode>
                <c:ptCount val="7"/>
                <c:pt idx="0">
                  <c:v>303529</c:v>
                </c:pt>
                <c:pt idx="1">
                  <c:v>576166</c:v>
                </c:pt>
                <c:pt idx="2">
                  <c:v>744851</c:v>
                </c:pt>
                <c:pt idx="3">
                  <c:v>470157</c:v>
                </c:pt>
                <c:pt idx="4">
                  <c:v>342165</c:v>
                </c:pt>
                <c:pt idx="5">
                  <c:v>157124</c:v>
                </c:pt>
                <c:pt idx="6">
                  <c:v>57295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5BD-4FB2-8B29-71322D95F913}"/>
            </c:ext>
          </c:extLst>
        </c:ser>
        <c:ser>
          <c:idx val="2"/>
          <c:order val="1"/>
          <c:tx>
            <c:v>2021년 09월</c:v>
          </c:tx>
          <c:spPr>
            <a:solidFill>
              <a:srgbClr val="81665C"/>
            </a:solidFill>
            <a:ln>
              <a:noFill/>
            </a:ln>
            <a:effectLst/>
          </c:spPr>
          <c:invertIfNegative val="0"/>
          <c:cat>
            <c:strRef>
              <c:f>'3'!$D$15:$J$15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'3'!$D$17:$J$17</c:f>
              <c:numCache>
                <c:formatCode>#,##0_ </c:formatCode>
                <c:ptCount val="7"/>
                <c:pt idx="0">
                  <c:v>444129</c:v>
                </c:pt>
                <c:pt idx="1">
                  <c:v>686755</c:v>
                </c:pt>
                <c:pt idx="2">
                  <c:v>873885</c:v>
                </c:pt>
                <c:pt idx="3">
                  <c:v>623656</c:v>
                </c:pt>
                <c:pt idx="4">
                  <c:v>449629</c:v>
                </c:pt>
                <c:pt idx="5">
                  <c:v>226971</c:v>
                </c:pt>
                <c:pt idx="6">
                  <c:v>81569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5BD-4FB2-8B29-71322D95F91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43084800"/>
        <c:axId val="178621824"/>
      </c:barChart>
      <c:catAx>
        <c:axId val="4430848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178621824"/>
        <c:crosses val="autoZero"/>
        <c:auto val="1"/>
        <c:lblAlgn val="ctr"/>
        <c:lblOffset val="100"/>
        <c:noMultiLvlLbl val="0"/>
      </c:catAx>
      <c:valAx>
        <c:axId val="1786218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44308480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+mn-ea"/>
          <a:ea typeface="+mn-ea"/>
        </a:defRPr>
      </a:pPr>
      <a:endParaRPr lang="ko-K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성별 구성</a:t>
            </a:r>
            <a:endParaRPr lang="ko-KR" sz="11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Sheet1!$B$23</c:f>
              <c:strCache>
                <c:ptCount val="1"/>
                <c:pt idx="0">
                  <c:v>남자</c:v>
                </c:pt>
              </c:strCache>
            </c:strRef>
          </c:tx>
          <c:spPr>
            <a:solidFill>
              <a:srgbClr val="597484"/>
            </a:solidFill>
            <a:ln>
              <a:noFill/>
            </a:ln>
            <a:effectLst/>
          </c:spPr>
          <c:invertIfNegative val="0"/>
          <c:cat>
            <c:strRef>
              <c:f>Sheet1!$A$24:$A$25</c:f>
              <c:strCache>
                <c:ptCount val="2"/>
                <c:pt idx="0">
                  <c:v>2020년 09월</c:v>
                </c:pt>
                <c:pt idx="1">
                  <c:v>2021년 09월</c:v>
                </c:pt>
              </c:strCache>
            </c:strRef>
          </c:cat>
          <c:val>
            <c:numRef>
              <c:f>Sheet1!$B$24:$B$25</c:f>
              <c:numCache>
                <c:formatCode>#,##0</c:formatCode>
                <c:ptCount val="2"/>
                <c:pt idx="0">
                  <c:v>1359545</c:v>
                </c:pt>
                <c:pt idx="1">
                  <c:v>1291742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EA7-4CFE-B6C5-25C98C0EBB85}"/>
            </c:ext>
          </c:extLst>
        </c:ser>
        <c:ser>
          <c:idx val="1"/>
          <c:order val="1"/>
          <c:tx>
            <c:strRef>
              <c:f>Sheet1!$C$23</c:f>
              <c:strCache>
                <c:ptCount val="1"/>
                <c:pt idx="0">
                  <c:v>여자</c:v>
                </c:pt>
              </c:strCache>
            </c:strRef>
          </c:tx>
          <c:spPr>
            <a:solidFill>
              <a:srgbClr val="DF959B"/>
            </a:solidFill>
            <a:ln>
              <a:noFill/>
            </a:ln>
            <a:effectLst/>
          </c:spPr>
          <c:invertIfNegative val="0"/>
          <c:cat>
            <c:strRef>
              <c:f>Sheet1!$A$24:$A$25</c:f>
              <c:strCache>
                <c:ptCount val="2"/>
                <c:pt idx="0">
                  <c:v>2020년 09월</c:v>
                </c:pt>
                <c:pt idx="1">
                  <c:v>2021년 09월</c:v>
                </c:pt>
              </c:strCache>
            </c:strRef>
          </c:cat>
          <c:val>
            <c:numRef>
              <c:f>Sheet1!$C$24:$C$25</c:f>
              <c:numCache>
                <c:formatCode>#,##0</c:formatCode>
                <c:ptCount val="2"/>
                <c:pt idx="0">
                  <c:v>1675188</c:v>
                </c:pt>
                <c:pt idx="1">
                  <c:v>1711406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EA7-4CFE-B6C5-25C98C0EBB8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42976256"/>
        <c:axId val="178620096"/>
      </c:barChart>
      <c:catAx>
        <c:axId val="4429762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178620096"/>
        <c:crosses val="autoZero"/>
        <c:auto val="1"/>
        <c:lblAlgn val="ctr"/>
        <c:lblOffset val="100"/>
        <c:noMultiLvlLbl val="0"/>
      </c:catAx>
      <c:valAx>
        <c:axId val="1786200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44297625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+mn-ea"/>
          <a:ea typeface="+mn-ea"/>
        </a:defRPr>
      </a:pPr>
      <a:endParaRPr lang="ko-KR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+mn-cs"/>
              </a:defRPr>
            </a:pPr>
            <a:r>
              <a:rPr lang="ko-KR" altLang="en-US" sz="12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월별 방문객 추이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1"/>
          <c:order val="0"/>
          <c:tx>
            <c:v>2020년</c:v>
          </c:tx>
          <c:spPr>
            <a:ln w="22225" cap="rnd">
              <a:solidFill>
                <a:srgbClr val="C8A88C"/>
              </a:solidFill>
              <a:round/>
            </a:ln>
            <a:effectLst/>
          </c:spPr>
          <c:marker>
            <c:symbol val="diamond"/>
            <c:size val="6"/>
            <c:spPr>
              <a:solidFill>
                <a:srgbClr val="C8A88C"/>
              </a:solidFill>
              <a:ln w="28575">
                <a:solidFill>
                  <a:srgbClr val="C8A88C"/>
                </a:solidFill>
                <a:round/>
              </a:ln>
              <a:effectLst/>
            </c:spPr>
          </c:marker>
          <c:cat>
            <c:strRef>
              <c:f>Sheet1!$B$1:$M$1</c:f>
              <c:strCache>
                <c:ptCount val="12"/>
                <c:pt idx="0">
                  <c:v>01월</c:v>
                </c:pt>
                <c:pt idx="1">
                  <c:v>02월</c:v>
                </c:pt>
                <c:pt idx="2">
                  <c:v>03월</c:v>
                </c:pt>
                <c:pt idx="3">
                  <c:v>04월</c:v>
                </c:pt>
                <c:pt idx="4">
                  <c:v>05월</c:v>
                </c:pt>
                <c:pt idx="5">
                  <c:v>06월</c:v>
                </c:pt>
                <c:pt idx="6">
                  <c:v>07월</c:v>
                </c:pt>
                <c:pt idx="7">
                  <c:v>08월</c:v>
                </c:pt>
                <c:pt idx="8">
                  <c:v>09월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Sheet1!$B$2:$M$2</c:f>
              <c:numCache>
                <c:formatCode>#,##0_ </c:formatCode>
                <c:ptCount val="12"/>
                <c:pt idx="0">
                  <c:v>157588</c:v>
                </c:pt>
                <c:pt idx="1">
                  <c:v>47787</c:v>
                </c:pt>
                <c:pt idx="2">
                  <c:v>10887</c:v>
                </c:pt>
                <c:pt idx="3">
                  <c:v>9120</c:v>
                </c:pt>
                <c:pt idx="4">
                  <c:v>9565</c:v>
                </c:pt>
                <c:pt idx="5">
                  <c:v>9468</c:v>
                </c:pt>
                <c:pt idx="6">
                  <c:v>11971</c:v>
                </c:pt>
                <c:pt idx="7">
                  <c:v>18674</c:v>
                </c:pt>
                <c:pt idx="8">
                  <c:v>13071</c:v>
                </c:pt>
                <c:pt idx="9">
                  <c:v>8970</c:v>
                </c:pt>
                <c:pt idx="10">
                  <c:v>5930</c:v>
                </c:pt>
                <c:pt idx="11">
                  <c:v>6101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CDE-4BDC-BCD3-DA2C69703003}"/>
            </c:ext>
          </c:extLst>
        </c:ser>
        <c:ser>
          <c:idx val="2"/>
          <c:order val="1"/>
          <c:tx>
            <c:v>2021년</c:v>
          </c:tx>
          <c:spPr>
            <a:ln w="22225" cap="rnd">
              <a:solidFill>
                <a:srgbClr val="81665C"/>
              </a:solidFill>
              <a:round/>
            </a:ln>
            <a:effectLst/>
          </c:spPr>
          <c:marker>
            <c:symbol val="square"/>
            <c:size val="6"/>
            <c:spPr>
              <a:solidFill>
                <a:srgbClr val="81665C"/>
              </a:solidFill>
              <a:ln w="28575">
                <a:solidFill>
                  <a:srgbClr val="81665C"/>
                </a:solidFill>
                <a:round/>
              </a:ln>
              <a:effectLst/>
            </c:spPr>
          </c:marker>
          <c:cat>
            <c:strRef>
              <c:f>Sheet1!$B$1:$M$1</c:f>
              <c:strCache>
                <c:ptCount val="12"/>
                <c:pt idx="0">
                  <c:v>01월</c:v>
                </c:pt>
                <c:pt idx="1">
                  <c:v>02월</c:v>
                </c:pt>
                <c:pt idx="2">
                  <c:v>03월</c:v>
                </c:pt>
                <c:pt idx="3">
                  <c:v>04월</c:v>
                </c:pt>
                <c:pt idx="4">
                  <c:v>05월</c:v>
                </c:pt>
                <c:pt idx="5">
                  <c:v>06월</c:v>
                </c:pt>
                <c:pt idx="6">
                  <c:v>07월</c:v>
                </c:pt>
                <c:pt idx="7">
                  <c:v>08월</c:v>
                </c:pt>
                <c:pt idx="8">
                  <c:v>09월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Sheet1!$B$3:$M$3</c:f>
              <c:numCache>
                <c:formatCode>#,##0_ </c:formatCode>
                <c:ptCount val="12"/>
                <c:pt idx="0">
                  <c:v>4796</c:v>
                </c:pt>
                <c:pt idx="1">
                  <c:v>5232</c:v>
                </c:pt>
                <c:pt idx="2">
                  <c:v>6354</c:v>
                </c:pt>
                <c:pt idx="3">
                  <c:v>6975</c:v>
                </c:pt>
                <c:pt idx="4">
                  <c:v>7873</c:v>
                </c:pt>
                <c:pt idx="5">
                  <c:v>8013</c:v>
                </c:pt>
                <c:pt idx="6">
                  <c:v>8087</c:v>
                </c:pt>
                <c:pt idx="7">
                  <c:v>11535</c:v>
                </c:pt>
                <c:pt idx="8">
                  <c:v>13481</c:v>
                </c:pt>
                <c:pt idx="9"/>
                <c:pt idx="10"/>
                <c:pt idx="11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ECDE-4BDC-BCD3-DA2C6970300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16275712"/>
        <c:axId val="126597888"/>
      </c:lineChart>
      <c:catAx>
        <c:axId val="51627571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26597888"/>
        <c:crosses val="autoZero"/>
        <c:auto val="1"/>
        <c:lblAlgn val="ctr"/>
        <c:lblOffset val="100"/>
        <c:noMultiLvlLbl val="0"/>
      </c:catAx>
      <c:valAx>
        <c:axId val="1265978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162757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상위 국적 외국인 방문객 수 변화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bar"/>
        <c:grouping val="clustered"/>
        <c:varyColors val="0"/>
        <c:ser>
          <c:idx val="1"/>
          <c:order val="0"/>
          <c:tx>
            <c:v>2020년 09월</c:v>
          </c:tx>
          <c:spPr>
            <a:solidFill>
              <a:srgbClr val="C8A88C"/>
            </a:solidFill>
            <a:ln>
              <a:solidFill>
                <a:srgbClr val="C8A88C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rgbClr val="C8A88C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Sheet3!$N$2:$N$11</c:f>
              <c:strCache>
                <c:ptCount val="10"/>
                <c:pt idx="0">
                  <c:v>중국</c:v>
                </c:pt>
                <c:pt idx="1">
                  <c:v>미국</c:v>
                </c:pt>
                <c:pt idx="2">
                  <c:v>미얀마</c:v>
                </c:pt>
                <c:pt idx="3">
                  <c:v>네덜란드</c:v>
                </c:pt>
                <c:pt idx="4">
                  <c:v>필리핀</c:v>
                </c:pt>
                <c:pt idx="5">
                  <c:v>러시아</c:v>
                </c:pt>
                <c:pt idx="6">
                  <c:v>인도네시아</c:v>
                </c:pt>
                <c:pt idx="7">
                  <c:v>캐나다</c:v>
                </c:pt>
                <c:pt idx="8">
                  <c:v>일본</c:v>
                </c:pt>
                <c:pt idx="9">
                  <c:v>타이</c:v>
                </c:pt>
              </c:strCache>
            </c:strRef>
          </c:cat>
          <c:val>
            <c:numRef>
              <c:f>Sheet3!$O$2:$O$11</c:f>
              <c:numCache>
                <c:formatCode>#,##0_ </c:formatCode>
                <c:ptCount val="10"/>
                <c:pt idx="0">
                  <c:v>9206</c:v>
                </c:pt>
                <c:pt idx="1">
                  <c:v>676</c:v>
                </c:pt>
                <c:pt idx="2">
                  <c:v>590</c:v>
                </c:pt>
                <c:pt idx="3">
                  <c:v>445</c:v>
                </c:pt>
                <c:pt idx="4">
                  <c:v>560</c:v>
                </c:pt>
                <c:pt idx="5">
                  <c:v>210</c:v>
                </c:pt>
                <c:pt idx="6">
                  <c:v>425</c:v>
                </c:pt>
                <c:pt idx="7">
                  <c:v>135</c:v>
                </c:pt>
                <c:pt idx="8">
                  <c:v>92</c:v>
                </c:pt>
                <c:pt idx="9">
                  <c:v>86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F7A-4718-9C34-C6FF35941083}"/>
            </c:ext>
          </c:extLst>
        </c:ser>
        <c:ser>
          <c:idx val="2"/>
          <c:order val="1"/>
          <c:tx>
            <c:v>2021년 09월</c:v>
          </c:tx>
          <c:spPr>
            <a:solidFill>
              <a:srgbClr val="81665C"/>
            </a:solidFill>
            <a:ln>
              <a:solidFill>
                <a:srgbClr val="81665C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rgbClr val="81665C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Sheet3!$N$2:$N$11</c:f>
              <c:strCache>
                <c:ptCount val="10"/>
                <c:pt idx="0">
                  <c:v>중국</c:v>
                </c:pt>
                <c:pt idx="1">
                  <c:v>미국</c:v>
                </c:pt>
                <c:pt idx="2">
                  <c:v>미얀마</c:v>
                </c:pt>
                <c:pt idx="3">
                  <c:v>네덜란드</c:v>
                </c:pt>
                <c:pt idx="4">
                  <c:v>필리핀</c:v>
                </c:pt>
                <c:pt idx="5">
                  <c:v>러시아</c:v>
                </c:pt>
                <c:pt idx="6">
                  <c:v>인도네시아</c:v>
                </c:pt>
                <c:pt idx="7">
                  <c:v>캐나다</c:v>
                </c:pt>
                <c:pt idx="8">
                  <c:v>일본</c:v>
                </c:pt>
                <c:pt idx="9">
                  <c:v>타이</c:v>
                </c:pt>
              </c:strCache>
            </c:strRef>
          </c:cat>
          <c:val>
            <c:numRef>
              <c:f>Sheet3!$P$2:$P$11</c:f>
              <c:numCache>
                <c:formatCode>#,##0_ </c:formatCode>
                <c:ptCount val="10"/>
                <c:pt idx="0">
                  <c:v>9547</c:v>
                </c:pt>
                <c:pt idx="1">
                  <c:v>833</c:v>
                </c:pt>
                <c:pt idx="2">
                  <c:v>498</c:v>
                </c:pt>
                <c:pt idx="3">
                  <c:v>471</c:v>
                </c:pt>
                <c:pt idx="4">
                  <c:v>356</c:v>
                </c:pt>
                <c:pt idx="5">
                  <c:v>332</c:v>
                </c:pt>
                <c:pt idx="6">
                  <c:v>249</c:v>
                </c:pt>
                <c:pt idx="7">
                  <c:v>139</c:v>
                </c:pt>
                <c:pt idx="8">
                  <c:v>119</c:v>
                </c:pt>
                <c:pt idx="9">
                  <c:v>117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F7A-4718-9C34-C6FF3594108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5"/>
        <c:axId val="507502080"/>
        <c:axId val="179315840"/>
      </c:barChart>
      <c:catAx>
        <c:axId val="507502080"/>
        <c:scaling>
          <c:orientation val="maxMin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79315840"/>
        <c:crosses val="autoZero"/>
        <c:auto val="1"/>
        <c:lblAlgn val="ctr"/>
        <c:lblOffset val="100"/>
        <c:noMultiLvlLbl val="0"/>
      </c:catAx>
      <c:valAx>
        <c:axId val="179315840"/>
        <c:scaling>
          <c:orientation val="minMax"/>
        </c:scaling>
        <c:delete val="0"/>
        <c:axPos val="t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075020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+mn-cs"/>
              </a:defRPr>
            </a:pPr>
            <a:r>
              <a:rPr lang="ko-KR" altLang="en-US" sz="12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월별 방문객 추이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1"/>
          <c:order val="0"/>
          <c:tx>
            <c:strRef>
              <c:f>Sheet6!$B$2</c:f>
              <c:strCache>
                <c:ptCount val="1"/>
                <c:pt idx="0">
                  <c:v>2020년</c:v>
                </c:pt>
              </c:strCache>
            </c:strRef>
          </c:tx>
          <c:spPr>
            <a:ln w="22225" cap="rnd">
              <a:solidFill>
                <a:srgbClr val="C8A88C"/>
              </a:solidFill>
              <a:round/>
            </a:ln>
            <a:effectLst/>
          </c:spPr>
          <c:marker>
            <c:symbol val="diamond"/>
            <c:size val="6"/>
            <c:spPr>
              <a:solidFill>
                <a:srgbClr val="C8A88C"/>
              </a:solidFill>
              <a:ln w="28575">
                <a:solidFill>
                  <a:srgbClr val="C8A88C"/>
                </a:solidFill>
                <a:round/>
              </a:ln>
              <a:effectLst/>
            </c:spPr>
          </c:marker>
          <c:cat>
            <c:strRef>
              <c:f>Sheet6!$C$1:$N$1</c:f>
              <c:strCache>
                <c:ptCount val="12"/>
                <c:pt idx="0">
                  <c:v>01월</c:v>
                </c:pt>
                <c:pt idx="1">
                  <c:v>02월</c:v>
                </c:pt>
                <c:pt idx="2">
                  <c:v>03월</c:v>
                </c:pt>
                <c:pt idx="3">
                  <c:v>04월</c:v>
                </c:pt>
                <c:pt idx="4">
                  <c:v>05월</c:v>
                </c:pt>
                <c:pt idx="5">
                  <c:v>06월</c:v>
                </c:pt>
                <c:pt idx="6">
                  <c:v>07월</c:v>
                </c:pt>
                <c:pt idx="7">
                  <c:v>08월</c:v>
                </c:pt>
                <c:pt idx="8">
                  <c:v>09월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Sheet6!$C$2:$N$2</c:f>
              <c:numCache>
                <c:formatCode>#,##0_ </c:formatCode>
                <c:ptCount val="12"/>
                <c:pt idx="0">
                  <c:v>3261544</c:v>
                </c:pt>
                <c:pt idx="1">
                  <c:v>1660312</c:v>
                </c:pt>
                <c:pt idx="2">
                  <c:v>1382987</c:v>
                </c:pt>
                <c:pt idx="3">
                  <c:v>1383655</c:v>
                </c:pt>
                <c:pt idx="4">
                  <c:v>2265519</c:v>
                </c:pt>
                <c:pt idx="5">
                  <c:v>2331193</c:v>
                </c:pt>
                <c:pt idx="6">
                  <c:v>2901400</c:v>
                </c:pt>
                <c:pt idx="7">
                  <c:v>4016624</c:v>
                </c:pt>
                <c:pt idx="8">
                  <c:v>2187496</c:v>
                </c:pt>
                <c:pt idx="9">
                  <c:v>3245353</c:v>
                </c:pt>
                <c:pt idx="10">
                  <c:v>3412963</c:v>
                </c:pt>
                <c:pt idx="11">
                  <c:v>1869707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7E0-40FA-8EE7-36653A584049}"/>
            </c:ext>
          </c:extLst>
        </c:ser>
        <c:ser>
          <c:idx val="2"/>
          <c:order val="1"/>
          <c:tx>
            <c:strRef>
              <c:f>Sheet6!$B$3</c:f>
              <c:strCache>
                <c:ptCount val="1"/>
                <c:pt idx="0">
                  <c:v>2021년</c:v>
                </c:pt>
              </c:strCache>
            </c:strRef>
          </c:tx>
          <c:spPr>
            <a:ln w="22225" cap="rnd">
              <a:solidFill>
                <a:srgbClr val="81665C"/>
              </a:solidFill>
              <a:round/>
            </a:ln>
            <a:effectLst/>
          </c:spPr>
          <c:marker>
            <c:symbol val="square"/>
            <c:size val="6"/>
            <c:spPr>
              <a:solidFill>
                <a:srgbClr val="81665C"/>
              </a:solidFill>
              <a:ln w="28575">
                <a:solidFill>
                  <a:srgbClr val="81665C"/>
                </a:solidFill>
                <a:round/>
              </a:ln>
              <a:effectLst/>
            </c:spPr>
          </c:marker>
          <c:cat>
            <c:strRef>
              <c:f>Sheet6!$C$1:$N$1</c:f>
              <c:strCache>
                <c:ptCount val="12"/>
                <c:pt idx="0">
                  <c:v>01월</c:v>
                </c:pt>
                <c:pt idx="1">
                  <c:v>02월</c:v>
                </c:pt>
                <c:pt idx="2">
                  <c:v>03월</c:v>
                </c:pt>
                <c:pt idx="3">
                  <c:v>04월</c:v>
                </c:pt>
                <c:pt idx="4">
                  <c:v>05월</c:v>
                </c:pt>
                <c:pt idx="5">
                  <c:v>06월</c:v>
                </c:pt>
                <c:pt idx="6">
                  <c:v>07월</c:v>
                </c:pt>
                <c:pt idx="7">
                  <c:v>08월</c:v>
                </c:pt>
                <c:pt idx="8">
                  <c:v>09월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Sheet6!$C$3:$N$3</c:f>
              <c:numCache>
                <c:formatCode>#,##0_ </c:formatCode>
                <c:ptCount val="12"/>
                <c:pt idx="0">
                  <c:v>1561010</c:v>
                </c:pt>
                <c:pt idx="1">
                  <c:v>2522207</c:v>
                </c:pt>
                <c:pt idx="2">
                  <c:v>2657302</c:v>
                </c:pt>
                <c:pt idx="3">
                  <c:v>3299597</c:v>
                </c:pt>
                <c:pt idx="4">
                  <c:v>3658244</c:v>
                </c:pt>
                <c:pt idx="5">
                  <c:v>3551905</c:v>
                </c:pt>
                <c:pt idx="6">
                  <c:v>3831919</c:v>
                </c:pt>
                <c:pt idx="7">
                  <c:v>3681738</c:v>
                </c:pt>
                <c:pt idx="8">
                  <c:v>2809958</c:v>
                </c:pt>
                <c:pt idx="9"/>
                <c:pt idx="10"/>
                <c:pt idx="11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77E0-40FA-8EE7-36653A58404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16275712"/>
        <c:axId val="126597888"/>
      </c:lineChart>
      <c:catAx>
        <c:axId val="51627571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26597888"/>
        <c:crosses val="autoZero"/>
        <c:auto val="1"/>
        <c:lblAlgn val="ctr"/>
        <c:lblOffset val="100"/>
        <c:noMultiLvlLbl val="0"/>
      </c:catAx>
      <c:valAx>
        <c:axId val="1265978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162757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성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연령별 구성 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남성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2020년 09월</c:v>
          </c:tx>
          <c:spPr>
            <a:solidFill>
              <a:srgbClr val="96B7CA"/>
            </a:solidFill>
            <a:ln>
              <a:solidFill>
                <a:srgbClr val="96B7CA"/>
              </a:solidFill>
            </a:ln>
            <a:effectLst/>
          </c:spPr>
          <c:invertIfNegative val="0"/>
          <c:cat>
            <c:strRef>
              <c:f>Sheet9!$D$16:$J$16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Sheet9!$D$17:$J$17</c:f>
              <c:numCache>
                <c:formatCode>#,##0_);[Red]\(#,##0\)</c:formatCode>
                <c:ptCount val="7"/>
                <c:pt idx="0">
                  <c:v>118321</c:v>
                </c:pt>
                <c:pt idx="1">
                  <c:v>226611</c:v>
                </c:pt>
                <c:pt idx="2">
                  <c:v>316920</c:v>
                </c:pt>
                <c:pt idx="3">
                  <c:v>222673</c:v>
                </c:pt>
                <c:pt idx="4">
                  <c:v>153631</c:v>
                </c:pt>
                <c:pt idx="5">
                  <c:v>68387</c:v>
                </c:pt>
                <c:pt idx="6">
                  <c:v>19526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CB3-4D13-A2F0-026BC899C77C}"/>
            </c:ext>
          </c:extLst>
        </c:ser>
        <c:ser>
          <c:idx val="1"/>
          <c:order val="1"/>
          <c:tx>
            <c:v>2021년 09월</c:v>
          </c:tx>
          <c:spPr>
            <a:solidFill>
              <a:srgbClr val="597484"/>
            </a:solidFill>
            <a:ln>
              <a:noFill/>
            </a:ln>
            <a:effectLst/>
          </c:spPr>
          <c:invertIfNegative val="0"/>
          <c:cat>
            <c:strRef>
              <c:f>Sheet9!$D$16:$J$16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Sheet9!$D$18:$J$18</c:f>
              <c:numCache>
                <c:formatCode>#,##0_);[Red]\(#,##0\)</c:formatCode>
                <c:ptCount val="7"/>
                <c:pt idx="0">
                  <c:v>177975</c:v>
                </c:pt>
                <c:pt idx="1">
                  <c:v>264669</c:v>
                </c:pt>
                <c:pt idx="2">
                  <c:v>355038</c:v>
                </c:pt>
                <c:pt idx="3">
                  <c:v>279558</c:v>
                </c:pt>
                <c:pt idx="4">
                  <c:v>189986</c:v>
                </c:pt>
                <c:pt idx="5">
                  <c:v>93177</c:v>
                </c:pt>
                <c:pt idx="6">
                  <c:v>28095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CB3-4D13-A2F0-026BC899C77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27403264"/>
        <c:axId val="535990784"/>
      </c:barChart>
      <c:catAx>
        <c:axId val="4274032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535990784"/>
        <c:crosses val="autoZero"/>
        <c:auto val="1"/>
        <c:lblAlgn val="ctr"/>
        <c:lblOffset val="100"/>
        <c:noMultiLvlLbl val="0"/>
      </c:catAx>
      <c:valAx>
        <c:axId val="5359907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);[Red]\(#,##0\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4274032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800">
          <a:latin typeface="+mn-ea"/>
          <a:ea typeface="+mn-ea"/>
        </a:defRPr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3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900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3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900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14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3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900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1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0.xml><?xml version="1.0" encoding="utf-8"?>
<cs:chartStyle xmlns:cs="http://schemas.microsoft.com/office/drawing/2012/chartStyle" xmlns:a="http://schemas.openxmlformats.org/drawingml/2006/main" id="23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900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2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3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900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7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3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900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5892B1FE-5272-4327-B281-E25E487C744D}" type="datetimeFigureOut">
              <a:rPr lang="ko-KR" altLang="en-US" smtClean="0"/>
              <a:pPr/>
              <a:t>2021-01-15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81075" y="1241425"/>
            <a:ext cx="48355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77958"/>
            <a:ext cx="5438140" cy="3909239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A805947B-733B-48CC-A927-1883F2558D9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270298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1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D5EF8-E8AC-435D-9AEC-1D19E7BED2C9}" type="datetime1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6981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99D00-26BC-4B4E-9067-79CB96DD703A}" type="datetime1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43531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2B628-82CA-4769-AF5C-FA858102F661}" type="datetime1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89290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1569FC-FEB4-4D6B-A316-7D7CBFCC3A0D}" type="datetime1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24082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A8982-A912-43AB-B06F-05929813950A}" type="datetime1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05422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9C97A-B682-4D90-ADC7-87E3208CE9EF}" type="datetime1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43166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DF9CC-DA09-4368-9758-7FEB19A86738}" type="datetime1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31066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4BA0F-FE08-4BCF-8349-18D726BAFA29}" type="datetime1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45129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5E3F1-73E8-4EB1-8DA5-3DF4FA2B537B}" type="datetime1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67539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43C12-C381-4DB3-A118-AA18B0637E53}" type="datetime1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63237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4CDDAD-D3D3-4401-978E-80133E7520F5}" type="datetime1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93689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microsoft.com/office/2007/relationships/hdphoto" Target="../media/hdphoto2.wdp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40C43C1C-A9DB-4CCE-9D35-1A26EA791E3D}" type="datetime1">
              <a:rPr lang="ko-KR" altLang="en-US" smtClean="0"/>
              <a:t>2021-01-15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9963" y="6481044"/>
            <a:ext cx="2228850" cy="36512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3B40F2F8-F9AE-481E-BF7E-408798ABFA5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FE6F67D-DAD7-456C-BC52-CE58846B8347}"/>
              </a:ext>
            </a:extLst>
          </p:cNvPr>
          <p:cNvSpPr/>
          <p:nvPr userDrawn="1"/>
        </p:nvSpPr>
        <p:spPr>
          <a:xfrm>
            <a:off x="0" y="136587"/>
            <a:ext cx="9906000" cy="41815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F88A341-A909-4876-89E7-19D269757C59}"/>
              </a:ext>
            </a:extLst>
          </p:cNvPr>
          <p:cNvSpPr/>
          <p:nvPr userDrawn="1"/>
        </p:nvSpPr>
        <p:spPr>
          <a:xfrm>
            <a:off x="0" y="66360"/>
            <a:ext cx="9906000" cy="3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A72CADF-49D5-45F2-BCF1-8B5FC169ECFE}"/>
              </a:ext>
            </a:extLst>
          </p:cNvPr>
          <p:cNvSpPr/>
          <p:nvPr userDrawn="1"/>
        </p:nvSpPr>
        <p:spPr>
          <a:xfrm>
            <a:off x="0" y="588965"/>
            <a:ext cx="9906000" cy="3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E156E1ED-E1D4-4EC1-AEDE-A84071475EB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93265" y="162275"/>
            <a:ext cx="1216661" cy="366773"/>
            <a:chOff x="839788" y="1164924"/>
            <a:chExt cx="11491539" cy="3464226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676139E6-C25B-4524-8339-B3A3714F21A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screen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2086" b="94394" l="7925" r="91572">
                          <a14:foregroundMark x1="35472" y1="7953" x2="48553" y2="2608"/>
                          <a14:foregroundMark x1="48553" y1="2608" x2="61509" y2="6649"/>
                          <a14:foregroundMark x1="61509" y1="6649" x2="55094" y2="17731"/>
                          <a14:foregroundMark x1="8679" y1="45241" x2="8176" y2="57627"/>
                          <a14:foregroundMark x1="45031" y1="94524" x2="52201" y2="94263"/>
                          <a14:foregroundMark x1="91698" y1="53846" x2="90692" y2="57627"/>
                          <a14:foregroundMark x1="49560" y1="2086" x2="49560" y2="2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9788" y="1164924"/>
              <a:ext cx="3590690" cy="3464226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93A890B3-214C-45D9-A6C8-073A61DD2D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screen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9877" b="88889" l="3624" r="95302">
                          <a14:foregroundMark x1="7651" y1="18519" x2="7651" y2="18519"/>
                          <a14:foregroundMark x1="10336" y1="43827" x2="10738" y2="43827"/>
                          <a14:foregroundMark x1="3758" y1="16667" x2="3758" y2="16667"/>
                          <a14:foregroundMark x1="15839" y1="45679" x2="15839" y2="45679"/>
                          <a14:foregroundMark x1="27785" y1="32099" x2="27785" y2="32099"/>
                          <a14:foregroundMark x1="28456" y1="60494" x2="28456" y2="60494"/>
                          <a14:foregroundMark x1="43087" y1="26543" x2="43087" y2="26543"/>
                          <a14:foregroundMark x1="42416" y1="85185" x2="42416" y2="85185"/>
                          <a14:foregroundMark x1="60134" y1="30864" x2="60134" y2="30864"/>
                          <a14:foregroundMark x1="56644" y1="50000" x2="56644" y2="50000"/>
                          <a14:foregroundMark x1="62953" y1="67901" x2="62953" y2="67901"/>
                          <a14:foregroundMark x1="79463" y1="49383" x2="79463" y2="49383"/>
                          <a14:foregroundMark x1="79463" y1="33333" x2="79463" y2="33333"/>
                          <a14:foregroundMark x1="78121" y1="70988" x2="78121" y2="70988"/>
                          <a14:foregroundMark x1="86443" y1="52469" x2="86443" y2="52469"/>
                          <a14:foregroundMark x1="95302" y1="44444" x2="94899" y2="4382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30478" y="2038019"/>
              <a:ext cx="7900849" cy="171803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296517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4.wdp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chart" Target="../charts/chart10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9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chart" Target="../charts/chart12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11.xml"/><Relationship Id="rId5" Type="http://schemas.openxmlformats.org/officeDocument/2006/relationships/image" Target="../media/image10.svg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3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4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4.wdp"/><Relationship Id="rId4" Type="http://schemas.openxmlformats.org/officeDocument/2006/relationships/image" Target="../media/image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5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chart" Target="../charts/chart17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16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chart" Target="../charts/chart19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18.xml"/><Relationship Id="rId5" Type="http://schemas.openxmlformats.org/officeDocument/2006/relationships/image" Target="../media/image10.svg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0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1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4.wdp"/><Relationship Id="rId4" Type="http://schemas.openxmlformats.org/officeDocument/2006/relationships/image" Target="../media/image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4.wdp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4.wdp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
<Relationship Id="rId3" Type="http://schemas.openxmlformats.org/officeDocument/2006/relationships/image" Target="../media/image41.png"/>
<Relationship Id="rId2" Type="http://schemas.openxmlformats.org/officeDocument/2006/relationships/image" Target="../media/image42.png"/>
<Relationship Id="rId1" Type="http://schemas.openxmlformats.org/officeDocument/2006/relationships/slideLayout" Target="../slideLayouts/slideLayout1.xml"/>
<Relationship Id="rId4" Type="http://schemas.openxmlformats.org/officeDocument/2006/relationships/image" Target="../media/image15.png"/>
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chart" Target="../charts/chart3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2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svg"/><Relationship Id="rId7" Type="http://schemas.openxmlformats.org/officeDocument/2006/relationships/chart" Target="../charts/chart5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4.xml"/><Relationship Id="rId5" Type="http://schemas.openxmlformats.org/officeDocument/2006/relationships/image" Target="../media/image10.sv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5427ECE-05E8-469A-A486-78336C9CA86E}"/>
              </a:ext>
            </a:extLst>
          </p:cNvPr>
          <p:cNvSpPr/>
          <p:nvPr/>
        </p:nvSpPr>
        <p:spPr>
          <a:xfrm>
            <a:off x="0" y="0"/>
            <a:ext cx="9930607" cy="12540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90C729A-6FF4-0548-A6C3-5A86C57CA49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086" b="94394" l="7925" r="91572">
                        <a14:foregroundMark x1="35472" y1="7953" x2="48553" y2="2608"/>
                        <a14:foregroundMark x1="48553" y1="2608" x2="61509" y2="6649"/>
                        <a14:foregroundMark x1="61509" y1="6649" x2="55094" y2="17731"/>
                        <a14:foregroundMark x1="8679" y1="45241" x2="8176" y2="57627"/>
                        <a14:foregroundMark x1="45031" y1="94524" x2="52201" y2="94263"/>
                        <a14:foregroundMark x1="91698" y1="53846" x2="90692" y2="57627"/>
                        <a14:foregroundMark x1="49560" y1="2086" x2="49560" y2="20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3360" y="169991"/>
            <a:ext cx="456974" cy="44087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C609722-120A-1444-AB4E-3EBA615DAB49}"/>
              </a:ext>
            </a:extLst>
          </p:cNvPr>
          <p:cNvSpPr txBox="1"/>
          <p:nvPr/>
        </p:nvSpPr>
        <p:spPr>
          <a:xfrm>
            <a:off x="24608" y="2053260"/>
            <a:ext cx="9905999" cy="15752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tabLst>
                <a:tab pos="5562600" algn="l"/>
              </a:tabLst>
            </a:pPr>
            <a:r>
              <a:rPr lang="ko-KR" altLang="en-US" sz="3400" b="1" dirty="0">
                <a:ln w="3175">
                  <a:noFill/>
                </a:ln>
                <a:solidFill>
                  <a:schemeClr val="bg1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제주특별자치도 관광실태</a:t>
            </a:r>
            <a:endParaRPr lang="en-US" altLang="ko-KR" sz="3400" b="1" dirty="0">
              <a:ln w="3175">
                <a:noFill/>
              </a:ln>
              <a:solidFill>
                <a:schemeClr val="bg1"/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  <a:p>
            <a:pPr algn="ctr">
              <a:lnSpc>
                <a:spcPct val="150000"/>
              </a:lnSpc>
              <a:tabLst>
                <a:tab pos="5562600" algn="l"/>
              </a:tabLst>
            </a:pPr>
            <a:r>
              <a:rPr lang="ko-KR" altLang="en-US" sz="3400" b="1" dirty="0">
                <a:ln w="3175">
                  <a:noFill/>
                </a:ln>
                <a:solidFill>
                  <a:schemeClr val="bg1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빅데이터 분석 보고서</a:t>
            </a:r>
            <a:endParaRPr lang="en-US" altLang="ko-KR" sz="3400" b="1" dirty="0">
              <a:ln w="3175">
                <a:noFill/>
              </a:ln>
              <a:solidFill>
                <a:schemeClr val="bg1"/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DB16D0-832E-5945-8926-121631D032E9}"/>
              </a:ext>
            </a:extLst>
          </p:cNvPr>
          <p:cNvSpPr txBox="1"/>
          <p:nvPr/>
        </p:nvSpPr>
        <p:spPr>
          <a:xfrm>
            <a:off x="0" y="2068782"/>
            <a:ext cx="9905999" cy="15752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tabLst>
                <a:tab pos="5562600" algn="l"/>
              </a:tabLst>
            </a:pPr>
            <a:r>
              <a:rPr lang="ko-KR" altLang="en-US" sz="3400" b="1" dirty="0">
                <a:ln w="3175">
                  <a:noFill/>
                </a:ln>
                <a:solidFill>
                  <a:srgbClr val="422E2E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제주특별자치도 관광실태</a:t>
            </a:r>
            <a:endParaRPr lang="en-US" altLang="ko-KR" sz="3400" b="1" dirty="0">
              <a:ln w="3175">
                <a:noFill/>
              </a:ln>
              <a:solidFill>
                <a:srgbClr val="422E2E"/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  <a:p>
            <a:pPr algn="ctr">
              <a:lnSpc>
                <a:spcPct val="150000"/>
              </a:lnSpc>
              <a:tabLst>
                <a:tab pos="5562600" algn="l"/>
              </a:tabLst>
            </a:pPr>
            <a:r>
              <a:rPr lang="ko-KR" altLang="en-US" sz="3400" b="1" dirty="0">
                <a:ln w="3175">
                  <a:noFill/>
                </a:ln>
                <a:solidFill>
                  <a:srgbClr val="422E2E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빅데이터 분석 보고서</a:t>
            </a:r>
            <a:endParaRPr lang="en-US" altLang="ko-KR" sz="3400" b="1" dirty="0">
              <a:ln w="3175">
                <a:noFill/>
              </a:ln>
              <a:solidFill>
                <a:srgbClr val="422E2E"/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2BED73-1EB8-1243-9C82-CBE2B3BD8F27}"/>
              </a:ext>
            </a:extLst>
          </p:cNvPr>
          <p:cNvSpPr txBox="1"/>
          <p:nvPr/>
        </p:nvSpPr>
        <p:spPr>
          <a:xfrm>
            <a:off x="3968" y="4980713"/>
            <a:ext cx="9905999" cy="4208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tabLst>
                <a:tab pos="5562600" algn="l"/>
              </a:tabLst>
            </a:pPr>
            <a:r>
              <a:rPr lang="ko-KR" altLang="en-US" sz="1600" b="1" dirty="0">
                <a:ln w="3175">
                  <a:noFill/>
                </a:ln>
                <a:solidFill>
                  <a:schemeClr val="accent6">
                    <a:lumMod val="50000"/>
                  </a:schemeClr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분석 년 월</a:t>
            </a:r>
            <a:r>
              <a:rPr lang="en-US" altLang="ko-KR" sz="1600" b="1" dirty="0">
                <a:ln w="3175">
                  <a:noFill/>
                </a:ln>
                <a:solidFill>
                  <a:schemeClr val="accent6">
                    <a:lumMod val="50000"/>
                  </a:schemeClr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: 2021</a:t>
            </a:r>
            <a:r>
              <a:rPr lang="ko-KR" altLang="en-US" sz="1600" b="1" dirty="0">
                <a:ln w="3175">
                  <a:noFill/>
                </a:ln>
                <a:solidFill>
                  <a:schemeClr val="accent6">
                    <a:lumMod val="50000"/>
                  </a:schemeClr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년 </a:t>
            </a:r>
            <a:r>
              <a:rPr lang="en-US" altLang="ko-KR" sz="1600" b="1" dirty="0">
                <a:ln w="3175">
                  <a:noFill/>
                </a:ln>
                <a:solidFill>
                  <a:schemeClr val="accent6">
                    <a:lumMod val="50000"/>
                  </a:schemeClr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09</a:t>
            </a:r>
            <a:r>
              <a:rPr lang="ko-KR" altLang="en-US" sz="1600" b="1" dirty="0">
                <a:ln w="3175">
                  <a:noFill/>
                </a:ln>
                <a:solidFill>
                  <a:schemeClr val="accent6">
                    <a:lumMod val="50000"/>
                  </a:schemeClr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월</a:t>
            </a:r>
            <a:endParaRPr lang="en-US" altLang="ko-KR" sz="1600" b="1" dirty="0">
              <a:ln w="3175">
                <a:noFill/>
              </a:ln>
              <a:solidFill>
                <a:schemeClr val="accent6">
                  <a:lumMod val="50000"/>
                </a:schemeClr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F0FC88D7-51C9-472E-BFBC-98EB202C38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152" y="328939"/>
            <a:ext cx="835224" cy="182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1680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AF508DB-BA8D-40C0-8770-766E0857495C}"/>
              </a:ext>
            </a:extLst>
          </p:cNvPr>
          <p:cNvSpPr txBox="1"/>
          <p:nvPr/>
        </p:nvSpPr>
        <p:spPr>
          <a:xfrm>
            <a:off x="4788964" y="1366858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Rectangle 78">
            <a:extLst>
              <a:ext uri="{FF2B5EF4-FFF2-40B4-BE49-F238E27FC236}">
                <a16:creationId xmlns:a16="http://schemas.microsoft.com/office/drawing/2014/main" id="{77CA7728-2D98-431C-B9B4-8FD93C2D13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3.1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단위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상위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15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위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DAA5129C-E087-4CF9-9A05-AB2F096D1B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3550643"/>
              </p:ext>
            </p:extLst>
          </p:nvPr>
        </p:nvGraphicFramePr>
        <p:xfrm>
          <a:off x="631825" y="1606716"/>
          <a:ext cx="4755014" cy="502133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901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22430269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77969418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646512765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64211979"/>
                    </a:ext>
                  </a:extLst>
                </a:gridCol>
              </a:tblGrid>
              <a:tr h="254867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4867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2828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735,780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1,084,456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615,340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828,307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492,794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600,805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436,322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558,076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398,363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524,860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430,471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522,377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398,878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517,264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423,316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504,212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340,846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434,201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284,235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429,182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대정읍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186,146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331,615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78.1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229,188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292,005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188,595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274,992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182,093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257,358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162,334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256,014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54867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2,273,171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2,963,068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5880224"/>
                  </a:ext>
                </a:extLst>
              </a:tr>
              <a:tr h="254867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7,777,872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10,378,792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BF42D32C-B162-4B19-87D2-ED87715338EF}"/>
              </a:ext>
            </a:extLst>
          </p:cNvPr>
          <p:cNvSpPr/>
          <p:nvPr/>
        </p:nvSpPr>
        <p:spPr>
          <a:xfrm>
            <a:off x="847567" y="1286020"/>
            <a:ext cx="1717137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09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2FB8D2E-E048-47CA-9FCD-EA1F65A2892F}"/>
              </a:ext>
            </a:extLst>
          </p:cNvPr>
          <p:cNvSpPr txBox="1"/>
          <p:nvPr/>
        </p:nvSpPr>
        <p:spPr>
          <a:xfrm>
            <a:off x="6556073" y="2051846"/>
            <a:ext cx="2823209" cy="24622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2021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년 </a:t>
            </a:r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09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월 기준 행정동 단위 방문객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3A72F31-7BF2-4E31-8F28-CEA8B95C5D30}"/>
              </a:ext>
            </a:extLst>
          </p:cNvPr>
          <p:cNvSpPr/>
          <p:nvPr/>
        </p:nvSpPr>
        <p:spPr>
          <a:xfrm>
            <a:off x="5434150" y="176385"/>
            <a:ext cx="4287066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제주특별자치도 전체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A1A7436-D690-4924-897C-2205D0742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10</a:t>
            </a:fld>
            <a:endParaRPr lang="ko-KR" altLang="en-US"/>
          </a:p>
        </p:txBody>
      </p:sp>
      <p:pic>
        <p:nvPicPr>
          <p:cNvPr id="14" name="그래픽 13">
            <a:extLst>
              <a:ext uri="{FF2B5EF4-FFF2-40B4-BE49-F238E27FC236}">
                <a16:creationId xmlns:a16="http://schemas.microsoft.com/office/drawing/2014/main" id="{87D9DACE-F7A5-4C1C-BE1C-51AD16460D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80000" y="1440000"/>
            <a:ext cx="4229100" cy="5334000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B501734E-AA7C-431A-9257-DB525A877B17}"/>
              </a:ext>
            </a:extLst>
          </p:cNvPr>
          <p:cNvGrpSpPr/>
          <p:nvPr/>
        </p:nvGrpSpPr>
        <p:grpSpPr>
          <a:xfrm>
            <a:off x="9273927" y="4697916"/>
            <a:ext cx="584886" cy="935033"/>
            <a:chOff x="8784545" y="5695929"/>
            <a:chExt cx="584886" cy="935033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72AE8635-8E3F-4267-A1FE-2B567E7D4EC2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A88A4A3D-7A94-4966-9A61-FAE464B531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E887276-239D-4B96-98C9-FEFEEE7EEF7E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C0E3539C-62A8-41D2-A2FE-91FF928290F2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6330287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AF508DB-BA8D-40C0-8770-766E0857495C}"/>
              </a:ext>
            </a:extLst>
          </p:cNvPr>
          <p:cNvSpPr txBox="1"/>
          <p:nvPr/>
        </p:nvSpPr>
        <p:spPr>
          <a:xfrm>
            <a:off x="4788964" y="1366858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Rectangle 78">
            <a:extLst>
              <a:ext uri="{FF2B5EF4-FFF2-40B4-BE49-F238E27FC236}">
                <a16:creationId xmlns:a16="http://schemas.microsoft.com/office/drawing/2014/main" id="{77CA7728-2D98-431C-B9B4-8FD93C2D13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단위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상위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15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위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DAA5129C-E087-4CF9-9A05-AB2F096D1B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025319"/>
              </p:ext>
            </p:extLst>
          </p:nvPr>
        </p:nvGraphicFramePr>
        <p:xfrm>
          <a:off x="631825" y="1606716"/>
          <a:ext cx="4737014" cy="505752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901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378000">
                  <a:extLst>
                    <a:ext uri="{9D8B030D-6E8A-4147-A177-3AD203B41FA5}">
                      <a16:colId xmlns:a16="http://schemas.microsoft.com/office/drawing/2014/main" val="3899155938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22430269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77969418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646512765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64211979"/>
                    </a:ext>
                  </a:extLst>
                </a:gridCol>
              </a:tblGrid>
              <a:tr h="254867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4867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2828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735,780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1,084,456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애월중산간(저)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681,637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842,179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690,797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812,093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602,097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692,570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467,567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582,408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서광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270,112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572,648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352,284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559,610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299,413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470,872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402,978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439,438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275,729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377,148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190,982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358,019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87.5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259,488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337,062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229,912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332,741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266,675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311,869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219,686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306,569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54867">
                <a:tc gridSpan="4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5,407,873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6,884,080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5880224"/>
                  </a:ext>
                </a:extLst>
              </a:tr>
              <a:tr h="254867">
                <a:tc gridSpan="4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11,353,010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14,963,762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61E4B25E-1A6E-410A-82B6-EAA280CA4D1D}"/>
              </a:ext>
            </a:extLst>
          </p:cNvPr>
          <p:cNvSpPr/>
          <p:nvPr/>
        </p:nvSpPr>
        <p:spPr>
          <a:xfrm>
            <a:off x="847567" y="1286020"/>
            <a:ext cx="1717137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09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BEEE25F-1FDF-4112-B790-80FF8FF5CF66}"/>
              </a:ext>
            </a:extLst>
          </p:cNvPr>
          <p:cNvSpPr txBox="1"/>
          <p:nvPr/>
        </p:nvSpPr>
        <p:spPr>
          <a:xfrm>
            <a:off x="6556073" y="2051846"/>
            <a:ext cx="2694969" cy="24622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2021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년 </a:t>
            </a:r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09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월 기준 블록 단위 방문객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63F5821-0523-47BA-9E2B-A5A67B88855B}"/>
              </a:ext>
            </a:extLst>
          </p:cNvPr>
          <p:cNvSpPr/>
          <p:nvPr/>
        </p:nvSpPr>
        <p:spPr>
          <a:xfrm>
            <a:off x="5434150" y="176385"/>
            <a:ext cx="4287066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제주특별자치도 전체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3A1FC44-34B8-4B2E-B7E9-9A3E327AF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11</a:t>
            </a:fld>
            <a:endParaRPr lang="ko-KR" altLang="en-US"/>
          </a:p>
        </p:txBody>
      </p:sp>
      <p:pic>
        <p:nvPicPr>
          <p:cNvPr id="7" name="그래픽 6">
            <a:extLst>
              <a:ext uri="{FF2B5EF4-FFF2-40B4-BE49-F238E27FC236}">
                <a16:creationId xmlns:a16="http://schemas.microsoft.com/office/drawing/2014/main" id="{B15BA6D5-9DD7-41AA-A409-04E578C779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80000" y="1440000"/>
            <a:ext cx="4229100" cy="5334000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FF54CE32-8ACD-437E-BB38-6810849A7FD3}"/>
              </a:ext>
            </a:extLst>
          </p:cNvPr>
          <p:cNvGrpSpPr/>
          <p:nvPr/>
        </p:nvGrpSpPr>
        <p:grpSpPr>
          <a:xfrm>
            <a:off x="9273927" y="4697916"/>
            <a:ext cx="584886" cy="935033"/>
            <a:chOff x="8784545" y="5695929"/>
            <a:chExt cx="584886" cy="935033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91228489-D7D6-4A7D-9B4E-D734E2E07A95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420F51ED-6D18-45CB-B7EC-021A59DD03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24684D5-9165-4664-A0B7-D705360C12B9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</p:spTree>
    <p:extLst>
      <p:ext uri="{BB962C8B-B14F-4D97-AF65-F5344CB8AC3E}">
        <p14:creationId xmlns:p14="http://schemas.microsoft.com/office/powerpoint/2010/main" val="32194854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02858ABB-1BD0-4A13-B5D1-3E1493AEDA0D}"/>
              </a:ext>
            </a:extLst>
          </p:cNvPr>
          <p:cNvSpPr txBox="1"/>
          <p:nvPr/>
        </p:nvSpPr>
        <p:spPr>
          <a:xfrm>
            <a:off x="8670108" y="455879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D239F9EA-56CD-4028-91B8-8CF2FB3568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1367392"/>
              </p:ext>
            </p:extLst>
          </p:nvPr>
        </p:nvGraphicFramePr>
        <p:xfrm>
          <a:off x="594501" y="4798013"/>
          <a:ext cx="8758362" cy="16551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9061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149973486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2680024600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131730530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9781362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38232894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230099473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12539231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828189353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375440304"/>
                    </a:ext>
                  </a:extLst>
                </a:gridCol>
              </a:tblGrid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03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04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05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06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07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08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총합계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157,588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47,787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10,887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9,120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9,565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9,468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11,971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18,674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13,071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8,970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5,930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6,101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309,132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4,796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5,232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6,354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6,975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7,873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8,013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8,087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11,535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13,481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-152,792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-42,555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-4,533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-2,145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-1,692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-1,455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-3,884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-7,139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-89.1%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-41.6%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-23.5%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-17.7%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-15.4%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-32.4%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-38.2%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sp>
        <p:nvSpPr>
          <p:cNvPr id="24" name="타원 23">
            <a:extLst>
              <a:ext uri="{FF2B5EF4-FFF2-40B4-BE49-F238E27FC236}">
                <a16:creationId xmlns:a16="http://schemas.microsoft.com/office/drawing/2014/main" id="{D721980A-F425-4875-9A19-96D0285EDEB8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Rectangle 78">
            <a:extLst>
              <a:ext uri="{FF2B5EF4-FFF2-40B4-BE49-F238E27FC236}">
                <a16:creationId xmlns:a16="http://schemas.microsoft.com/office/drawing/2014/main" id="{AF3121B3-21AB-4AD2-B232-F368935A34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4.1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월별 외국인 방문객 추이</a:t>
            </a:r>
            <a:endParaRPr lang="ko-KR" altLang="en-US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52483CD-6BE2-4B8D-B5FC-A6B062087093}"/>
              </a:ext>
            </a:extLst>
          </p:cNvPr>
          <p:cNvSpPr/>
          <p:nvPr/>
        </p:nvSpPr>
        <p:spPr>
          <a:xfrm>
            <a:off x="847567" y="1286020"/>
            <a:ext cx="1691489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외국인 전체 방문객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EA927AA-0710-45B0-9AFC-31254A3077CD}"/>
              </a:ext>
            </a:extLst>
          </p:cNvPr>
          <p:cNvSpPr/>
          <p:nvPr/>
        </p:nvSpPr>
        <p:spPr>
          <a:xfrm>
            <a:off x="6113417" y="176385"/>
            <a:ext cx="360779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제주특별자치도 전체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9" name="차트 8">
            <a:extLst>
              <a:ext uri="{FF2B5EF4-FFF2-40B4-BE49-F238E27FC236}">
                <a16:creationId xmlns:a16="http://schemas.microsoft.com/office/drawing/2014/main" id="{1177C27E-1361-4891-822E-78E987AD82D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48411037"/>
              </p:ext>
            </p:extLst>
          </p:nvPr>
        </p:nvGraphicFramePr>
        <p:xfrm>
          <a:off x="631825" y="1597226"/>
          <a:ext cx="8642350" cy="30887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3B3656B-2267-428F-8FBC-3D492088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39314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8">
            <a:extLst>
              <a:ext uri="{FF2B5EF4-FFF2-40B4-BE49-F238E27FC236}">
                <a16:creationId xmlns:a16="http://schemas.microsoft.com/office/drawing/2014/main" id="{8A7ABBEC-BEEF-4321-B803-6FA5CE408A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4.2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국적별 외국인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상위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15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97707E-0FD5-42D0-BDBB-84E8C5D3F4EB}"/>
              </a:ext>
            </a:extLst>
          </p:cNvPr>
          <p:cNvSpPr txBox="1"/>
          <p:nvPr/>
        </p:nvSpPr>
        <p:spPr>
          <a:xfrm>
            <a:off x="5867920" y="1401474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66D6E0B7-6633-4615-9331-4DECF7128B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7769149"/>
              </p:ext>
            </p:extLst>
          </p:nvPr>
        </p:nvGraphicFramePr>
        <p:xfrm>
          <a:off x="631824" y="1612583"/>
          <a:ext cx="5760000" cy="474469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04000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1522758302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752443337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588763711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3569943168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</a:tblGrid>
              <a:tr h="249721"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09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09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국적명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인구수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점유율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국적명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인구수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점유율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4554377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중국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9,206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중국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9,547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8438832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미국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미국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833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689614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미얀마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미얀마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0677500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필리핀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네덜란드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7844493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네덜란드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필리핀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756521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인도네시아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러시아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440363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러시아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인도네시아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158351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캐나다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캐나다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557445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764815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타이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타이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287132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베트남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말레이시아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말레이시아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프랑스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독일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독일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베트남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프랑스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5052838"/>
                  </a:ext>
                </a:extLst>
              </a:tr>
              <a:tr h="249721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5592134"/>
                  </a:ext>
                </a:extLst>
              </a:tr>
              <a:tr h="249721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13,071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13,481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id="{B6DBD80F-F721-4D57-BC66-3BE3F21B2A8C}"/>
              </a:ext>
            </a:extLst>
          </p:cNvPr>
          <p:cNvSpPr/>
          <p:nvPr/>
        </p:nvSpPr>
        <p:spPr>
          <a:xfrm>
            <a:off x="847567" y="1286020"/>
            <a:ext cx="2745880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09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13,481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0954542-BDA4-4423-8445-C33C8909520B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588E489-E9C1-479F-BB9C-64C4FE352F2F}"/>
              </a:ext>
            </a:extLst>
          </p:cNvPr>
          <p:cNvSpPr/>
          <p:nvPr/>
        </p:nvSpPr>
        <p:spPr>
          <a:xfrm>
            <a:off x="6113417" y="176385"/>
            <a:ext cx="360779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제주특별자치도 전체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9" name="차트 8">
            <a:extLst>
              <a:ext uri="{FF2B5EF4-FFF2-40B4-BE49-F238E27FC236}">
                <a16:creationId xmlns:a16="http://schemas.microsoft.com/office/drawing/2014/main" id="{D52A1C58-774F-417A-B5AA-B6D315CA1B2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71565516"/>
              </p:ext>
            </p:extLst>
          </p:nvPr>
        </p:nvGraphicFramePr>
        <p:xfrm>
          <a:off x="6391824" y="1265406"/>
          <a:ext cx="3514176" cy="50918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F0B266D-1F76-4016-8AC6-965D9ABC99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8762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036E5B05-C756-445F-A2F8-EA97230D563E}"/>
              </a:ext>
            </a:extLst>
          </p:cNvPr>
          <p:cNvSpPr/>
          <p:nvPr/>
        </p:nvSpPr>
        <p:spPr>
          <a:xfrm>
            <a:off x="0" y="6721098"/>
            <a:ext cx="9906000" cy="3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96434D4-7613-43E0-A485-795E89D59B1B}"/>
              </a:ext>
            </a:extLst>
          </p:cNvPr>
          <p:cNvSpPr/>
          <p:nvPr/>
        </p:nvSpPr>
        <p:spPr>
          <a:xfrm>
            <a:off x="0" y="0"/>
            <a:ext cx="9930607" cy="12540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FC064187-0AE2-452B-AE71-75C9E1C7A13E}"/>
              </a:ext>
            </a:extLst>
          </p:cNvPr>
          <p:cNvGrpSpPr>
            <a:grpSpLocks noChangeAspect="1"/>
          </p:cNvGrpSpPr>
          <p:nvPr/>
        </p:nvGrpSpPr>
        <p:grpSpPr>
          <a:xfrm>
            <a:off x="173360" y="169991"/>
            <a:ext cx="1462486" cy="440879"/>
            <a:chOff x="839788" y="1164924"/>
            <a:chExt cx="11491539" cy="3464226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E9149041-2265-4D2F-88BD-061BA7F240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086" b="94394" l="7925" r="91572">
                          <a14:foregroundMark x1="35472" y1="7953" x2="48553" y2="2608"/>
                          <a14:foregroundMark x1="48553" y1="2608" x2="61509" y2="6649"/>
                          <a14:foregroundMark x1="61509" y1="6649" x2="55094" y2="17731"/>
                          <a14:foregroundMark x1="8679" y1="45241" x2="8176" y2="57627"/>
                          <a14:foregroundMark x1="45031" y1="94524" x2="52201" y2="94263"/>
                          <a14:foregroundMark x1="91698" y1="53846" x2="90692" y2="57627"/>
                          <a14:foregroundMark x1="49560" y1="2086" x2="49560" y2="2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9788" y="1164924"/>
              <a:ext cx="3590690" cy="3464226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DC7BD3B3-4725-4B9E-80E3-9170A3C3F3A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877" b="88889" l="3624" r="95302">
                          <a14:foregroundMark x1="7651" y1="18519" x2="7651" y2="18519"/>
                          <a14:foregroundMark x1="10336" y1="43827" x2="10738" y2="43827"/>
                          <a14:foregroundMark x1="3758" y1="16667" x2="3758" y2="16667"/>
                          <a14:foregroundMark x1="15839" y1="45679" x2="15839" y2="45679"/>
                          <a14:foregroundMark x1="27785" y1="32099" x2="27785" y2="32099"/>
                          <a14:foregroundMark x1="28456" y1="60494" x2="28456" y2="60494"/>
                          <a14:foregroundMark x1="43087" y1="26543" x2="43087" y2="26543"/>
                          <a14:foregroundMark x1="42416" y1="85185" x2="42416" y2="85185"/>
                          <a14:foregroundMark x1="60134" y1="30864" x2="60134" y2="30864"/>
                          <a14:foregroundMark x1="56644" y1="50000" x2="56644" y2="50000"/>
                          <a14:foregroundMark x1="62953" y1="67901" x2="62953" y2="67901"/>
                          <a14:foregroundMark x1="79463" y1="49383" x2="79463" y2="49383"/>
                          <a14:foregroundMark x1="79463" y1="33333" x2="79463" y2="33333"/>
                          <a14:foregroundMark x1="78121" y1="70988" x2="78121" y2="70988"/>
                          <a14:foregroundMark x1="86443" y1="52469" x2="86443" y2="52469"/>
                          <a14:foregroundMark x1="95302" y1="44444" x2="94899" y2="4382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30478" y="2038019"/>
              <a:ext cx="7900849" cy="1718037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894C11CA-3098-4717-9864-D6200F88E808}"/>
              </a:ext>
            </a:extLst>
          </p:cNvPr>
          <p:cNvSpPr txBox="1"/>
          <p:nvPr/>
        </p:nvSpPr>
        <p:spPr>
          <a:xfrm>
            <a:off x="631825" y="2070688"/>
            <a:ext cx="8826211" cy="149816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tabLst>
                <a:tab pos="5562600" algn="l"/>
              </a:tabLst>
            </a:pPr>
            <a:r>
              <a:rPr lang="en-US" altLang="ko-KR" sz="3600" b="1" dirty="0">
                <a:ln w="3175">
                  <a:noFill/>
                </a:ln>
                <a:solidFill>
                  <a:srgbClr val="422E2E"/>
                </a:solidFill>
                <a:latin typeface="한컴 윤체 B" panose="02020603020101020101" pitchFamily="18" charset="-127"/>
                <a:ea typeface="한컴 윤체 B" panose="02020603020101020101" pitchFamily="18" charset="-127"/>
              </a:rPr>
              <a:t>Chapter. 02 </a:t>
            </a:r>
          </a:p>
          <a:p>
            <a:pPr>
              <a:lnSpc>
                <a:spcPct val="150000"/>
              </a:lnSpc>
              <a:tabLst>
                <a:tab pos="5562600" algn="l"/>
              </a:tabLst>
            </a:pPr>
            <a:r>
              <a:rPr lang="ko-KR" altLang="en-US" sz="2800" b="1" dirty="0">
                <a:ln w="3175">
                  <a:noFill/>
                </a:ln>
                <a:solidFill>
                  <a:schemeClr val="accent4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제주시 방문객 분석</a:t>
            </a:r>
            <a:endParaRPr lang="en-US" altLang="ko-KR" sz="2800" b="1" dirty="0">
              <a:ln w="3175">
                <a:noFill/>
              </a:ln>
              <a:solidFill>
                <a:schemeClr val="accent4"/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089035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F626E538-D62C-4D3E-B067-3BB90ACAED8A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385D6DB-7BC9-4CF1-A184-2A17E97AFA06}"/>
              </a:ext>
            </a:extLst>
          </p:cNvPr>
          <p:cNvSpPr txBox="1"/>
          <p:nvPr/>
        </p:nvSpPr>
        <p:spPr>
          <a:xfrm>
            <a:off x="8727540" y="4542235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80247E14-6295-4093-8F69-70C72CD8B4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1.1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월별 방문객 추이</a:t>
            </a:r>
            <a:endParaRPr lang="ko-KR" altLang="en-US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9E80E3D-A306-4470-B00C-C19B93C3524A}"/>
              </a:ext>
            </a:extLst>
          </p:cNvPr>
          <p:cNvSpPr/>
          <p:nvPr/>
        </p:nvSpPr>
        <p:spPr>
          <a:xfrm>
            <a:off x="847567" y="1286020"/>
            <a:ext cx="1691489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내국인 전체 방문객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B8CBA87E-7B9A-4EEB-84C1-5416B2E61637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E80414C5-2684-4A30-8374-2D97EC6BC3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2008000"/>
              </p:ext>
            </p:extLst>
          </p:nvPr>
        </p:nvGraphicFramePr>
        <p:xfrm>
          <a:off x="594501" y="4798013"/>
          <a:ext cx="8758362" cy="16551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9061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149973486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2680024600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131730530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9781362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38232894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230099473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12539231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828189353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375440304"/>
                    </a:ext>
                  </a:extLst>
                </a:gridCol>
              </a:tblGrid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8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02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03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04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05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06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07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08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09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총합계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3,261,544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1,660,312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1,382,987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1,383,655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2,265,519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2,331,193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2,901,400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4,016,624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2,187,496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3,245,353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3,412,963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1,869,707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29,918,753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1,561,010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2,522,207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2,657,302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3,299,597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3,658,244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3,551,905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3,831,919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3,681,738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2,809,958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-1,700,534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861,895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1,274,315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1,915,942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1,392,725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1,220,712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930,519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-334,886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622,462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-52.1%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51.9%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92.1%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138.5%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61.5%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52.4%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32.1%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-8.3%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28.5%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graphicFrame>
        <p:nvGraphicFramePr>
          <p:cNvPr id="10" name="차트 9">
            <a:extLst>
              <a:ext uri="{FF2B5EF4-FFF2-40B4-BE49-F238E27FC236}">
                <a16:creationId xmlns:a16="http://schemas.microsoft.com/office/drawing/2014/main" id="{0D2661C6-0933-4086-A31F-0DCD9F3E4FA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48532150"/>
              </p:ext>
            </p:extLst>
          </p:nvPr>
        </p:nvGraphicFramePr>
        <p:xfrm>
          <a:off x="627470" y="1595422"/>
          <a:ext cx="8668477" cy="30887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C64E6E0-BA9F-475C-AF2A-4741E0727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81633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6A6103A3-1404-48DD-A869-8A8612ED2BFC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E142F70D-2C66-4A63-ABFB-844C3639E2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5655283"/>
              </p:ext>
            </p:extLst>
          </p:nvPr>
        </p:nvGraphicFramePr>
        <p:xfrm>
          <a:off x="612503" y="3570560"/>
          <a:ext cx="8669425" cy="14578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7321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138489190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079597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977475800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50255645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65886874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540167037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54585515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579900968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3247666362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006273883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221977323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2042401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226426343"/>
                    </a:ext>
                  </a:extLst>
                </a:gridCol>
              </a:tblGrid>
              <a:tr h="23253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남자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325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761930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118,321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226,611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316,920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222,673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153,631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68,387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19,526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1,126,069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177,975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264,669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355,038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279,558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189,986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93,177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28,095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1,388,498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59,654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38,058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38,118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56,885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36,355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24,790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8,569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262,429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50.4%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16.8%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25.5%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23.7%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36.2%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43.9%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23.3%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pic>
        <p:nvPicPr>
          <p:cNvPr id="9" name="그래픽 8" descr="사람">
            <a:extLst>
              <a:ext uri="{FF2B5EF4-FFF2-40B4-BE49-F238E27FC236}">
                <a16:creationId xmlns:a16="http://schemas.microsoft.com/office/drawing/2014/main" id="{91C31354-8BBA-43F8-9E89-AF855342F35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1534" y="3578351"/>
            <a:ext cx="457200" cy="457200"/>
          </a:xfrm>
          <a:prstGeom prst="rect">
            <a:avLst/>
          </a:prstGeom>
        </p:spPr>
      </p:pic>
      <p:pic>
        <p:nvPicPr>
          <p:cNvPr id="10" name="그래픽 9" descr="여자">
            <a:extLst>
              <a:ext uri="{FF2B5EF4-FFF2-40B4-BE49-F238E27FC236}">
                <a16:creationId xmlns:a16="http://schemas.microsoft.com/office/drawing/2014/main" id="{2A3A3425-22DD-482C-879A-71C57184C2E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1534" y="5066280"/>
            <a:ext cx="457200" cy="457200"/>
          </a:xfrm>
          <a:prstGeom prst="rect">
            <a:avLst/>
          </a:prstGeom>
        </p:spPr>
      </p:pic>
      <p:sp>
        <p:nvSpPr>
          <p:cNvPr id="12" name="Rectangle 78">
            <a:extLst>
              <a:ext uri="{FF2B5EF4-FFF2-40B4-BE49-F238E27FC236}">
                <a16:creationId xmlns:a16="http://schemas.microsoft.com/office/drawing/2014/main" id="{F4FDCB62-DA0E-4D9E-A8E9-CEF872C22E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1.2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성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연령대별 방문객</a:t>
            </a:r>
            <a:endParaRPr lang="ko-KR" altLang="en-US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2A5547FF-20AD-4B16-8E1A-EC5D9EE83C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3026346"/>
              </p:ext>
            </p:extLst>
          </p:nvPr>
        </p:nvGraphicFramePr>
        <p:xfrm>
          <a:off x="613353" y="5057990"/>
          <a:ext cx="8669425" cy="14578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7321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138489190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079597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977475800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50255645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65886874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540167037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54585515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579900968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3247666362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006273883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221977323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2042401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226426343"/>
                    </a:ext>
                  </a:extLst>
                </a:gridCol>
              </a:tblGrid>
              <a:tr h="23253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여자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325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761930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117,746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270,994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295,480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162,663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131,976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57,835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24,733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1,061,427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176,354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330,351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369,797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233,293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185,868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90,500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35,297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1,421,460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58,608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59,357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74,317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70,630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53,892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32,665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10,564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360,033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49.8%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21.9%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25.2%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43.4%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40.8%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56.5%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42.7%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33.9%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B910023F-E043-4730-8C75-9165D9956221}"/>
              </a:ext>
            </a:extLst>
          </p:cNvPr>
          <p:cNvSpPr txBox="1"/>
          <p:nvPr/>
        </p:nvSpPr>
        <p:spPr>
          <a:xfrm>
            <a:off x="8688240" y="332251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4B3D1682-B684-4685-8715-A4FB37D4D82B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B1D2596-0A24-4EA9-9601-270E70EFE71A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09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2,809,958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pic>
        <p:nvPicPr>
          <p:cNvPr id="31" name="그래픽 30" descr="여자">
            <a:extLst>
              <a:ext uri="{FF2B5EF4-FFF2-40B4-BE49-F238E27FC236}">
                <a16:creationId xmlns:a16="http://schemas.microsoft.com/office/drawing/2014/main" id="{474DD12A-D09F-462E-9C83-A17BA6A3B4C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1534" y="5074570"/>
            <a:ext cx="457200" cy="457200"/>
          </a:xfrm>
          <a:prstGeom prst="rect">
            <a:avLst/>
          </a:prstGeom>
        </p:spPr>
      </p:pic>
      <p:graphicFrame>
        <p:nvGraphicFramePr>
          <p:cNvPr id="16" name="차트 15">
            <a:extLst>
              <a:ext uri="{FF2B5EF4-FFF2-40B4-BE49-F238E27FC236}">
                <a16:creationId xmlns:a16="http://schemas.microsoft.com/office/drawing/2014/main" id="{1E003E97-86C5-4D25-BA55-3935BBAEE43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08792893"/>
              </p:ext>
            </p:extLst>
          </p:nvPr>
        </p:nvGraphicFramePr>
        <p:xfrm>
          <a:off x="631825" y="1600914"/>
          <a:ext cx="4288516" cy="18778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7" name="차트 16">
            <a:extLst>
              <a:ext uri="{FF2B5EF4-FFF2-40B4-BE49-F238E27FC236}">
                <a16:creationId xmlns:a16="http://schemas.microsoft.com/office/drawing/2014/main" id="{F56E02E5-D408-40BB-A76C-C11554BF0C7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98442402"/>
              </p:ext>
            </p:extLst>
          </p:nvPr>
        </p:nvGraphicFramePr>
        <p:xfrm>
          <a:off x="4984750" y="1600914"/>
          <a:ext cx="4288516" cy="18778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AC8F189-71D6-4F1C-9A3D-780888742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23618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9CEA0896-81ED-4914-AF36-529989E59EC3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CC3E2DCD-1AB6-44D6-AD22-99697D0DC4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908056"/>
              </p:ext>
            </p:extLst>
          </p:nvPr>
        </p:nvGraphicFramePr>
        <p:xfrm>
          <a:off x="631825" y="1801603"/>
          <a:ext cx="4273200" cy="139519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7200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1138489190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407959739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226426343"/>
                    </a:ext>
                  </a:extLst>
                </a:gridCol>
              </a:tblGrid>
              <a:tr h="23253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남자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여자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325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761930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1,126,069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1,061,427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2,187,496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1,388,498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1,421,460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2,809,958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262,429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360,033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622,462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23.3%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33.9%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28.5%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pic>
        <p:nvPicPr>
          <p:cNvPr id="8" name="그래픽 7" descr="사람">
            <a:extLst>
              <a:ext uri="{FF2B5EF4-FFF2-40B4-BE49-F238E27FC236}">
                <a16:creationId xmlns:a16="http://schemas.microsoft.com/office/drawing/2014/main" id="{81F6D42F-5AB1-4B4B-9447-38844BEE874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05725" y="1656244"/>
            <a:ext cx="350960" cy="350960"/>
          </a:xfrm>
          <a:prstGeom prst="rect">
            <a:avLst/>
          </a:prstGeom>
        </p:spPr>
      </p:pic>
      <p:pic>
        <p:nvPicPr>
          <p:cNvPr id="9" name="그래픽 8" descr="여자">
            <a:extLst>
              <a:ext uri="{FF2B5EF4-FFF2-40B4-BE49-F238E27FC236}">
                <a16:creationId xmlns:a16="http://schemas.microsoft.com/office/drawing/2014/main" id="{F564A294-DFA5-4583-AB16-7D545F07E771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36583" y="1656244"/>
            <a:ext cx="350960" cy="350960"/>
          </a:xfrm>
          <a:prstGeom prst="rect">
            <a:avLst/>
          </a:prstGeom>
        </p:spPr>
      </p:pic>
      <p:sp>
        <p:nvSpPr>
          <p:cNvPr id="11" name="Rectangle 78">
            <a:extLst>
              <a:ext uri="{FF2B5EF4-FFF2-40B4-BE49-F238E27FC236}">
                <a16:creationId xmlns:a16="http://schemas.microsoft.com/office/drawing/2014/main" id="{94D14D18-E72E-417A-B11D-2A1A219A80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1.3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성별 및 연령대별 방문객</a:t>
            </a:r>
            <a:endParaRPr lang="ko-KR" altLang="en-US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D576ABF6-0409-4509-9527-83ECDCA6B1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0931831"/>
              </p:ext>
            </p:extLst>
          </p:nvPr>
        </p:nvGraphicFramePr>
        <p:xfrm>
          <a:off x="613353" y="5057990"/>
          <a:ext cx="8669425" cy="14578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7321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138489190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079597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977475800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50255645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65886874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540167037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54585515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579900968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3247666362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006273883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221977323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2042401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226426343"/>
                    </a:ext>
                  </a:extLst>
                </a:gridCol>
              </a:tblGrid>
              <a:tr h="23253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325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761930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236,067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497,605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612,400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385,336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285,607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126,222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44,259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2,187,496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354,329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595,020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724,835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512,851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375,854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183,677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63,392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2,809,958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118,262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97,415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112,435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127,515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90,247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57,455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19,133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622,462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19.6%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18.4%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33.1%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31.6%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45.5%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43.2%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28.5%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F47BF3E2-72B2-4693-956C-CADF1D25DFA7}"/>
              </a:ext>
            </a:extLst>
          </p:cNvPr>
          <p:cNvSpPr txBox="1"/>
          <p:nvPr/>
        </p:nvSpPr>
        <p:spPr>
          <a:xfrm>
            <a:off x="8751614" y="4814242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2128815-5902-4C60-AD80-5A12DAF5BB08}"/>
              </a:ext>
            </a:extLst>
          </p:cNvPr>
          <p:cNvSpPr txBox="1"/>
          <p:nvPr/>
        </p:nvSpPr>
        <p:spPr>
          <a:xfrm>
            <a:off x="4316161" y="155464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3CB5CF08-77B3-4C2D-AF7C-EF38045E5B3E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FB525F3-2BA0-45F1-B228-792ED13EBC9E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09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2,809,958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graphicFrame>
        <p:nvGraphicFramePr>
          <p:cNvPr id="35" name="차트 34">
            <a:extLst>
              <a:ext uri="{FF2B5EF4-FFF2-40B4-BE49-F238E27FC236}">
                <a16:creationId xmlns:a16="http://schemas.microsoft.com/office/drawing/2014/main" id="{941BDD75-C6AC-4D1B-8829-9DAECE469B9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66139268"/>
              </p:ext>
            </p:extLst>
          </p:nvPr>
        </p:nvGraphicFramePr>
        <p:xfrm>
          <a:off x="642491" y="3275933"/>
          <a:ext cx="8621017" cy="17564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4" name="차트 13">
            <a:extLst>
              <a:ext uri="{FF2B5EF4-FFF2-40B4-BE49-F238E27FC236}">
                <a16:creationId xmlns:a16="http://schemas.microsoft.com/office/drawing/2014/main" id="{B3280F10-3638-49D9-A83C-E1C390F31F0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78965737"/>
              </p:ext>
            </p:extLst>
          </p:nvPr>
        </p:nvGraphicFramePr>
        <p:xfrm>
          <a:off x="5199416" y="1598448"/>
          <a:ext cx="4114432" cy="15978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4A00026-7215-4457-BD39-6AD31FA4C6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26249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78">
            <a:extLst>
              <a:ext uri="{FF2B5EF4-FFF2-40B4-BE49-F238E27FC236}">
                <a16:creationId xmlns:a16="http://schemas.microsoft.com/office/drawing/2014/main" id="{75424E08-A524-49C7-8FC1-9D8B4DA7E5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2.1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시도 유입지별 방문객</a:t>
            </a:r>
          </a:p>
        </p:txBody>
      </p:sp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B76AE146-B1DA-4209-81A6-2320D848E3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8731136"/>
              </p:ext>
            </p:extLst>
          </p:nvPr>
        </p:nvGraphicFramePr>
        <p:xfrm>
          <a:off x="631825" y="1610707"/>
          <a:ext cx="5055866" cy="498317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1186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077827770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666016716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37461001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883019179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793248538"/>
                    </a:ext>
                  </a:extLst>
                </a:gridCol>
              </a:tblGrid>
              <a:tr h="253895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시도명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09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09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7187600"/>
                  </a:ext>
                </a:extLst>
              </a:tr>
              <a:tr h="253895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633,318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811,179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177,861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584,206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778,062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193,856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152,568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181,465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28,897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136,012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166,358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30,346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92,569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122,412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29,843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99,897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121,730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21,833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광주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72,670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86,906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14,236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58,047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81,716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23,669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64,474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78,954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14,480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경북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63,270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76,000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12,730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58,459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69,181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10,722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충북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47,576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67,630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20,054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전북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45,003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60,700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15,697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울산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35,592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46,280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10,688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강원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31,180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44,453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13,273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세종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12,655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16,932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4,277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5880224"/>
                  </a:ext>
                </a:extLst>
              </a:tr>
              <a:tr h="253895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2,187,496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2,809,958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622,462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DE856041-84DF-4100-A38D-BA39E95EFADF}"/>
              </a:ext>
            </a:extLst>
          </p:cNvPr>
          <p:cNvSpPr txBox="1"/>
          <p:nvPr/>
        </p:nvSpPr>
        <p:spPr>
          <a:xfrm>
            <a:off x="5127575" y="1366639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895CF56-2FB7-4C99-AB0E-0536DF21F5B4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09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2,809,958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3E434CD3-F985-4BFC-9B57-CFB630278E5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E33E164-2D69-42DA-A7FA-5D1ABEF1AE92}"/>
              </a:ext>
            </a:extLst>
          </p:cNvPr>
          <p:cNvSpPr/>
          <p:nvPr/>
        </p:nvSpPr>
        <p:spPr>
          <a:xfrm>
            <a:off x="6113417" y="176385"/>
            <a:ext cx="360779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4FFF4B4-7E2C-4742-8937-B58873A59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18</a:t>
            </a:fld>
            <a:endParaRPr lang="ko-KR" altLang="en-US"/>
          </a:p>
        </p:txBody>
      </p:sp>
      <p:pic>
        <p:nvPicPr>
          <p:cNvPr id="6" name="그래픽 5">
            <a:extLst>
              <a:ext uri="{FF2B5EF4-FFF2-40B4-BE49-F238E27FC236}">
                <a16:creationId xmlns:a16="http://schemas.microsoft.com/office/drawing/2014/main" id="{A99944FC-FD4C-4E3B-9807-88C8484FFB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60000" y="1440000"/>
            <a:ext cx="4229100" cy="5334000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5FF7AEB4-98F9-4E71-A524-F80511A9CB13}"/>
              </a:ext>
            </a:extLst>
          </p:cNvPr>
          <p:cNvGrpSpPr/>
          <p:nvPr/>
        </p:nvGrpSpPr>
        <p:grpSpPr>
          <a:xfrm>
            <a:off x="8908113" y="5083480"/>
            <a:ext cx="584886" cy="935033"/>
            <a:chOff x="8784545" y="5695929"/>
            <a:chExt cx="584886" cy="935033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0138453F-31C9-4B8D-B914-10C0CE88AB81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D748CEF7-CEE0-4796-A8A6-52B77A898C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AC5E466-C512-432F-935C-165F55941FF5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C4F13EEB-59B3-4A0C-B226-1F996C02C632}"/>
              </a:ext>
            </a:extLst>
          </p:cNvPr>
          <p:cNvSpPr txBox="1"/>
          <p:nvPr/>
        </p:nvSpPr>
        <p:spPr>
          <a:xfrm>
            <a:off x="7311894" y="6106650"/>
            <a:ext cx="2085849" cy="214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시도별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8720444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래픽 7">
            <a:extLst>
              <a:ext uri="{FF2B5EF4-FFF2-40B4-BE49-F238E27FC236}">
                <a16:creationId xmlns:a16="http://schemas.microsoft.com/office/drawing/2014/main" id="{E3D9A545-14BC-489A-8B39-46A170EB91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59999" y="1080000"/>
            <a:ext cx="4140000" cy="5221621"/>
          </a:xfrm>
          <a:prstGeom prst="rect">
            <a:avLst/>
          </a:prstGeom>
        </p:spPr>
      </p:pic>
      <p:sp>
        <p:nvSpPr>
          <p:cNvPr id="4" name="Rectangle 78">
            <a:extLst>
              <a:ext uri="{FF2B5EF4-FFF2-40B4-BE49-F238E27FC236}">
                <a16:creationId xmlns:a16="http://schemas.microsoft.com/office/drawing/2014/main" id="{F23FA3CE-8D07-496D-8725-34C22B44E8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시군 유입지별 방문객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1E4A12ED-D112-412E-86FF-E0ADB02660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7094224"/>
              </p:ext>
            </p:extLst>
          </p:nvPr>
        </p:nvGraphicFramePr>
        <p:xfrm>
          <a:off x="631825" y="1610707"/>
          <a:ext cx="5616576" cy="497711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72183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10531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609026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09026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507522">
                  <a:extLst>
                    <a:ext uri="{9D8B030D-6E8A-4147-A177-3AD203B41FA5}">
                      <a16:colId xmlns:a16="http://schemas.microsoft.com/office/drawing/2014/main" val="3922430269"/>
                    </a:ext>
                  </a:extLst>
                </a:gridCol>
                <a:gridCol w="372183">
                  <a:extLst>
                    <a:ext uri="{9D8B030D-6E8A-4147-A177-3AD203B41FA5}">
                      <a16:colId xmlns:a16="http://schemas.microsoft.com/office/drawing/2014/main" val="2779694182"/>
                    </a:ext>
                  </a:extLst>
                </a:gridCol>
                <a:gridCol w="710531">
                  <a:extLst>
                    <a:ext uri="{9D8B030D-6E8A-4147-A177-3AD203B41FA5}">
                      <a16:colId xmlns:a16="http://schemas.microsoft.com/office/drawing/2014/main" val="2646512765"/>
                    </a:ext>
                  </a:extLst>
                </a:gridCol>
                <a:gridCol w="609026">
                  <a:extLst>
                    <a:ext uri="{9D8B030D-6E8A-4147-A177-3AD203B41FA5}">
                      <a16:colId xmlns:a16="http://schemas.microsoft.com/office/drawing/2014/main" val="3964211979"/>
                    </a:ext>
                  </a:extLst>
                </a:gridCol>
                <a:gridCol w="609026">
                  <a:extLst>
                    <a:ext uri="{9D8B030D-6E8A-4147-A177-3AD203B41FA5}">
                      <a16:colId xmlns:a16="http://schemas.microsoft.com/office/drawing/2014/main" val="2615351415"/>
                    </a:ext>
                  </a:extLst>
                </a:gridCol>
                <a:gridCol w="507522">
                  <a:extLst>
                    <a:ext uri="{9D8B030D-6E8A-4147-A177-3AD203B41FA5}">
                      <a16:colId xmlns:a16="http://schemas.microsoft.com/office/drawing/2014/main" val="2137560607"/>
                    </a:ext>
                  </a:extLst>
                </a:gridCol>
              </a:tblGrid>
              <a:tr h="254867"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시도 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 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시도 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 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2828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고양시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60,887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수원시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78,992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수원시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56,864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고양시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77,383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성남시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55,665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성남시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76,726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용인시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51,052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용인시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67,585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강남구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46,267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강남구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62,442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부천시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45,165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송파구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57,587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강서구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44,401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부천시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53,311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송파구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43,408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강서구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52,978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서초구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36,226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서초구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48,800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충북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청주시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33,465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충북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청주시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46,115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관악구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32,952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창원시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43,373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창원시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31,968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화성시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42,522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마포구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30,782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관악구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41,161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양천구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30,659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마포구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40,796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화성시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29,118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양천구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40,021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54867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1,558,617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1,980,166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5880224"/>
                  </a:ext>
                </a:extLst>
              </a:tr>
              <a:tr h="254867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2,187,496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2,809,958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CB6AC450-7163-4E72-A074-830ED8009545}"/>
              </a:ext>
            </a:extLst>
          </p:cNvPr>
          <p:cNvSpPr txBox="1"/>
          <p:nvPr/>
        </p:nvSpPr>
        <p:spPr>
          <a:xfrm>
            <a:off x="5688890" y="1354783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BCE8D8A-1639-4422-BE40-BAA9DE386E40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09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2,809,958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3B50C6DB-FCA8-4B63-9688-FD4105F98131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E78D71B-023F-4539-B509-6763F8B95426}"/>
              </a:ext>
            </a:extLst>
          </p:cNvPr>
          <p:cNvSpPr/>
          <p:nvPr/>
        </p:nvSpPr>
        <p:spPr>
          <a:xfrm>
            <a:off x="6113417" y="176385"/>
            <a:ext cx="360779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163C2D8-8D16-4922-92D8-672F633E16B6}"/>
              </a:ext>
            </a:extLst>
          </p:cNvPr>
          <p:cNvSpPr txBox="1"/>
          <p:nvPr/>
        </p:nvSpPr>
        <p:spPr>
          <a:xfrm>
            <a:off x="7509155" y="1638076"/>
            <a:ext cx="1300356" cy="24622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수도권 단위 방문객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68475D9-2964-4A6A-8349-A83AA78D08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19</a:t>
            </a:fld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2E2568BB-CC92-4445-B780-32F41C433915}"/>
              </a:ext>
            </a:extLst>
          </p:cNvPr>
          <p:cNvGrpSpPr/>
          <p:nvPr/>
        </p:nvGrpSpPr>
        <p:grpSpPr>
          <a:xfrm>
            <a:off x="7104027" y="5034053"/>
            <a:ext cx="584886" cy="935033"/>
            <a:chOff x="8784545" y="5695929"/>
            <a:chExt cx="584886" cy="935033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323EC06E-D138-4AFA-AA93-4C0366019167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FC2F539B-F25C-4A09-9E2B-4105E6E721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BCD1D25-78D0-4BF1-AA34-7EE232B4F21A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B948248C-421D-468F-BFA2-774E4C131232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수도권 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시군구별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23110304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845945BA-26B7-4041-99C1-FCE974E48092}"/>
              </a:ext>
            </a:extLst>
          </p:cNvPr>
          <p:cNvSpPr/>
          <p:nvPr/>
        </p:nvSpPr>
        <p:spPr>
          <a:xfrm>
            <a:off x="588576" y="1029350"/>
            <a:ext cx="8727492" cy="8213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endParaRPr lang="en-US" altLang="ko-KR" sz="1100" b="1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182563" indent="-182563">
              <a:lnSpc>
                <a:spcPct val="150000"/>
              </a:lnSpc>
              <a:buFont typeface="Arial" pitchFamily="34" charset="0"/>
              <a:buChar char="•"/>
              <a:tabLst>
                <a:tab pos="5648325" algn="l"/>
              </a:tabLst>
              <a:defRPr/>
            </a:pPr>
            <a:r>
              <a:rPr lang="ko-KR" altLang="en-US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공간적 기준 </a:t>
            </a:r>
            <a:r>
              <a:rPr lang="en-US" altLang="ko-KR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</a:t>
            </a:r>
            <a:r>
              <a:rPr lang="ko-KR" altLang="en-US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제주특별자치도</a:t>
            </a:r>
            <a:r>
              <a:rPr lang="en-US" altLang="ko-KR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, </a:t>
            </a:r>
            <a:r>
              <a:rPr lang="ko-KR" altLang="en-US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제주시</a:t>
            </a:r>
            <a:r>
              <a:rPr lang="en-US" altLang="ko-KR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, </a:t>
            </a:r>
            <a:r>
              <a:rPr lang="ko-KR" altLang="en-US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서귀포시</a:t>
            </a:r>
            <a:r>
              <a:rPr lang="en-US" altLang="ko-KR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, </a:t>
            </a:r>
            <a:r>
              <a:rPr lang="ko-KR" altLang="en-US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</a:t>
            </a:r>
            <a:r>
              <a:rPr lang="en-US" altLang="ko-KR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, </a:t>
            </a:r>
            <a:r>
              <a:rPr lang="ko-KR" altLang="en-US" sz="1100" spc="-60" dirty="0" err="1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블럭단위</a:t>
            </a:r>
            <a:endParaRPr lang="en-US" altLang="ko-KR" sz="1100" spc="-60" dirty="0">
              <a:solidFill>
                <a:srgbClr val="000000">
                  <a:lumMod val="85000"/>
                  <a:lumOff val="15000"/>
                </a:srgb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182563" indent="-182563">
              <a:lnSpc>
                <a:spcPct val="150000"/>
              </a:lnSpc>
              <a:buFont typeface="Arial" pitchFamily="34" charset="0"/>
              <a:buChar char="•"/>
              <a:tabLst>
                <a:tab pos="5648325" algn="l"/>
              </a:tabLst>
              <a:defRPr/>
            </a:pPr>
            <a:r>
              <a:rPr lang="ko-KR" altLang="en-US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시간적 기준 </a:t>
            </a:r>
            <a:r>
              <a:rPr lang="en-US" altLang="ko-KR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2019</a:t>
            </a:r>
            <a:r>
              <a:rPr lang="ko-KR" altLang="en-US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년 </a:t>
            </a:r>
            <a:r>
              <a:rPr lang="en-US" altLang="ko-KR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01</a:t>
            </a:r>
            <a:r>
              <a:rPr lang="ko-KR" altLang="en-US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월 부터</a:t>
            </a:r>
            <a:endParaRPr lang="en-US" altLang="ko-KR" sz="100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2" name="Rectangle 78">
            <a:extLst>
              <a:ext uri="{FF2B5EF4-FFF2-40B4-BE49-F238E27FC236}">
                <a16:creationId xmlns:a16="http://schemas.microsoft.com/office/drawing/2014/main" id="{F7B63131-1155-4F95-AD5B-3986AE51EB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6155" y="1000319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40000"/>
              <a:buFont typeface="Wingdings" pitchFamily="2" charset="2"/>
              <a:buNone/>
              <a:tabLst>
                <a:tab pos="5648325" algn="l"/>
              </a:tabLst>
              <a:defRPr/>
            </a:pPr>
            <a:r>
              <a:rPr lang="en-US" altLang="ko-KR" sz="1600" b="1" kern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1.1 </a:t>
            </a:r>
            <a:r>
              <a:rPr lang="ko-KR" altLang="en-US" sz="1600" b="1" kern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분석 기준</a:t>
            </a:r>
            <a:endParaRPr kumimoji="0" lang="ko-KR" altLang="en-US" sz="16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8694D7E-4879-41AF-AC91-EA67AECA9A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6154" y="2079070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b="1" kern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1.2 </a:t>
            </a:r>
            <a:r>
              <a:rPr lang="ko-KR" altLang="en-US" sz="1600" b="1" kern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분석 방법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A96B880-9C10-4791-9235-02ED2FC18956}"/>
              </a:ext>
            </a:extLst>
          </p:cNvPr>
          <p:cNvSpPr/>
          <p:nvPr/>
        </p:nvSpPr>
        <p:spPr>
          <a:xfrm>
            <a:off x="626154" y="2150050"/>
            <a:ext cx="8727492" cy="28787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endParaRPr lang="en-US" altLang="ko-KR" sz="1100" b="1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182563" indent="-182563">
              <a:lnSpc>
                <a:spcPct val="150000"/>
              </a:lnSpc>
              <a:buFont typeface="Wingdings" panose="05000000000000000000" pitchFamily="2" charset="2"/>
              <a:buChar char="u"/>
              <a:tabLst>
                <a:tab pos="5648325" algn="l"/>
              </a:tabLst>
              <a:defRPr/>
            </a:pPr>
            <a:r>
              <a:rPr lang="ko-KR" altLang="en-US" sz="1100" b="1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사용데이터</a:t>
            </a:r>
            <a:r>
              <a:rPr lang="en-US" altLang="ko-KR" sz="1100" b="1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: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5648325" algn="l"/>
              </a:tabLst>
              <a:defRPr/>
            </a:pPr>
            <a:r>
              <a:rPr lang="en-US" altLang="ko-KR" sz="1000" spc="-6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SKTelecom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고객의 위치 기반 데이터 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50 X 50 CELL 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단위 인구 분석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5648325" algn="l"/>
              </a:tabLst>
              <a:defRPr/>
            </a:pPr>
            <a:r>
              <a:rPr lang="ko-KR" altLang="en-US" sz="1000" spc="-6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유입지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산정 기준 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야간 </a:t>
            </a:r>
            <a:r>
              <a:rPr lang="ko-KR" altLang="en-US" sz="1000" spc="-6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체류지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( 22:00 ~ 04:00 / 15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일 이상 </a:t>
            </a:r>
            <a:r>
              <a:rPr lang="ko-KR" altLang="en-US" sz="1000" spc="-6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체류지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시도 방문객 산정 기준 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제주특별자치도에 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시간 이상 체류한 일별 방문객 중 관외 방문객을 산정함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spc="-6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시군구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방문객 산정 기준 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제주시 혹은 서귀포시에 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시간 이상 체류한 일별 방문객 중 관외 방문객을 산정함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 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방문객 산정 기준  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해당 행정동에 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30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분 이상 체류한 방문객을 산정함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방문객 산정 기준 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해당 블록에 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30</a:t>
            </a:r>
            <a:r>
              <a:rPr lang="ko-KR" altLang="en-US" sz="1000" spc="-6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분이상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체류한 방문객을 산정함</a:t>
            </a:r>
            <a:endParaRPr lang="en-US" altLang="ko-KR" sz="100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영역에 도보 또는 다른 교통 수단을 이용하여 지나간 인원은 제외함</a:t>
            </a:r>
            <a:r>
              <a:rPr lang="en-US" altLang="ko-KR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</a:p>
          <a:p>
            <a:pPr marL="171450" lvl="0" indent="-171450" eaLnBrk="0" hangingPunct="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5648325" algn="l"/>
              </a:tabLst>
              <a:defRPr/>
            </a:pPr>
            <a:r>
              <a:rPr lang="ko-KR" altLang="en-US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전파영역을 기준으로 해당 영역에 관할하는 기지국에 들어온 인원을 산출하되</a:t>
            </a:r>
            <a:r>
              <a:rPr lang="en-US" altLang="ko-KR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ko-KR" altLang="en-US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중복된 인원은 제외함</a:t>
            </a:r>
            <a:endParaRPr lang="en-US" altLang="ko-KR" sz="1000" spc="-60" dirty="0">
              <a:solidFill>
                <a:prstClr val="black">
                  <a:lumMod val="85000"/>
                  <a:lumOff val="1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171450" lvl="0" indent="-171450" eaLnBrk="0" hangingPunct="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5648325" algn="l"/>
              </a:tabLst>
              <a:defRPr/>
            </a:pPr>
            <a:r>
              <a:rPr lang="ko-KR" altLang="en-US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외국인 산정기준 </a:t>
            </a:r>
            <a:r>
              <a:rPr lang="en-US" altLang="ko-KR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</a:t>
            </a:r>
            <a:r>
              <a:rPr lang="ko-KR" altLang="en-US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내국인과 달리 외국인은 </a:t>
            </a:r>
            <a:r>
              <a:rPr lang="en-US" altLang="ko-KR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SKT</a:t>
            </a:r>
            <a:r>
              <a:rPr lang="ko-KR" altLang="en-US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의 한달 전체 외국인을 기준으로 한국관광공사에서 발표하는</a:t>
            </a:r>
            <a:r>
              <a:rPr lang="en-US" altLang="ko-KR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ko-KR" altLang="en-US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입국자 통계와 </a:t>
            </a:r>
            <a:endParaRPr lang="en-US" altLang="ko-KR" sz="1000" spc="-60" dirty="0">
              <a:solidFill>
                <a:prstClr val="black">
                  <a:lumMod val="85000"/>
                  <a:lumOff val="1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lvl="0" eaLnBrk="0" hangingPunct="0">
              <a:lnSpc>
                <a:spcPct val="150000"/>
              </a:lnSpc>
              <a:tabLst>
                <a:tab pos="5648325" algn="l"/>
              </a:tabLst>
              <a:defRPr/>
            </a:pPr>
            <a:r>
              <a:rPr lang="en-US" altLang="ko-KR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   </a:t>
            </a:r>
            <a:r>
              <a:rPr lang="ko-KR" altLang="en-US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비교하여 외국인의 가중치를 산정하는 방식</a:t>
            </a:r>
            <a:endParaRPr lang="en-US" altLang="ko-KR" sz="1000" spc="-60" dirty="0">
              <a:solidFill>
                <a:prstClr val="black">
                  <a:lumMod val="85000"/>
                  <a:lumOff val="1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67F3935-7B00-4313-8F77-44346CF79740}"/>
              </a:ext>
            </a:extLst>
          </p:cNvPr>
          <p:cNvSpPr/>
          <p:nvPr/>
        </p:nvSpPr>
        <p:spPr>
          <a:xfrm>
            <a:off x="626154" y="5170566"/>
            <a:ext cx="6408389" cy="12629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2563" indent="-182563" eaLnBrk="0" latinLnBrk="0" hangingPunct="0">
              <a:lnSpc>
                <a:spcPct val="150000"/>
              </a:lnSpc>
              <a:buFont typeface="Wingdings" panose="05000000000000000000" pitchFamily="2" charset="2"/>
              <a:buChar char="u"/>
              <a:tabLst>
                <a:tab pos="5648325" algn="l"/>
              </a:tabLst>
              <a:defRPr/>
            </a:pPr>
            <a:r>
              <a:rPr lang="ko-KR" altLang="en-US" sz="1200" b="1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유동인구 분석 방법 </a:t>
            </a:r>
            <a:r>
              <a:rPr lang="en-US" altLang="ko-KR" sz="1200" b="1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</a:t>
            </a:r>
            <a:r>
              <a:rPr lang="ko-KR" altLang="en-US" sz="1200" b="1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이동인구 증감 분석</a:t>
            </a:r>
            <a:r>
              <a:rPr lang="en-US" altLang="ko-KR" sz="1200" b="1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</a:p>
          <a:p>
            <a:pPr marL="171450" indent="-171450" eaLnBrk="0" latinLnBrk="0" hangingPunct="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5648325" algn="l"/>
              </a:tabLst>
              <a:defRPr/>
            </a:pP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방문객 분석 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방문객을 월별로 비교하여 유의미한 차이점을 분석</a:t>
            </a:r>
            <a:endParaRPr lang="en-US" altLang="ko-KR" sz="100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171450" indent="-171450" eaLnBrk="0" latinLnBrk="0" hangingPunct="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5648325" algn="l"/>
              </a:tabLst>
              <a:defRPr/>
            </a:pP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유입지별 유동인구 분석 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유동인구를 유입지역별로 비교하여 유의미한 차이점을 분석 </a:t>
            </a:r>
            <a:endParaRPr lang="en-US" altLang="ko-KR" sz="100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171450" indent="-171450" eaLnBrk="0" latinLnBrk="0" hangingPunct="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5648325" algn="l"/>
              </a:tabLst>
              <a:defRPr/>
            </a:pP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유동인구는 휴대폰 사용자의 통화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발신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,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수신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, 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문자수신 및 데이터 트래픽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을 기준으로 분석</a:t>
            </a:r>
            <a:endParaRPr lang="en-US" altLang="ko-KR" sz="100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171450" indent="-171450" eaLnBrk="0" latinLnBrk="0" hangingPunct="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5648325" algn="l"/>
              </a:tabLst>
              <a:defRPr/>
            </a:pP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주변 인구가 많거나 주변에 핸드폰 트래픽에 영향을 주는 요인이 발생시 데이터에 다소 오차 발생 가능함</a:t>
            </a:r>
            <a:endParaRPr lang="en-US" altLang="ko-KR" sz="1000" b="1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4E790FF-6017-4D8E-8A72-EC8F86FF037D}"/>
              </a:ext>
            </a:extLst>
          </p:cNvPr>
          <p:cNvSpPr/>
          <p:nvPr/>
        </p:nvSpPr>
        <p:spPr>
          <a:xfrm>
            <a:off x="6365966" y="176385"/>
            <a:ext cx="3355249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ko-KR" altLang="en-US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분석개요 </a:t>
            </a:r>
            <a:endParaRPr lang="en-US" altLang="ko-KR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A724776C-FD43-41A6-BDCB-0D1B21E1DA67}"/>
              </a:ext>
            </a:extLst>
          </p:cNvPr>
          <p:cNvGrpSpPr/>
          <p:nvPr/>
        </p:nvGrpSpPr>
        <p:grpSpPr>
          <a:xfrm>
            <a:off x="6757836" y="3741964"/>
            <a:ext cx="2567330" cy="2732858"/>
            <a:chOff x="140158" y="2417176"/>
            <a:chExt cx="3917132" cy="3555625"/>
          </a:xfrm>
        </p:grpSpPr>
        <p:pic>
          <p:nvPicPr>
            <p:cNvPr id="20" name="그림 19" descr="장난감, 레고이(가) 표시된 사진&#10;&#10;자동 생성된 설명">
              <a:extLst>
                <a:ext uri="{FF2B5EF4-FFF2-40B4-BE49-F238E27FC236}">
                  <a16:creationId xmlns:a16="http://schemas.microsoft.com/office/drawing/2014/main" id="{DE7A8EA2-9BB4-44A7-AAEB-CE890E1AF9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40158" y="2417176"/>
              <a:ext cx="3917132" cy="3390380"/>
            </a:xfrm>
            <a:prstGeom prst="rect">
              <a:avLst/>
            </a:prstGeom>
          </p:spPr>
        </p:pic>
        <p:pic>
          <p:nvPicPr>
            <p:cNvPr id="21" name="그림 20" descr="장난감, 레고이(가) 표시된 사진&#10;&#10;자동 생성된 설명">
              <a:extLst>
                <a:ext uri="{FF2B5EF4-FFF2-40B4-BE49-F238E27FC236}">
                  <a16:creationId xmlns:a16="http://schemas.microsoft.com/office/drawing/2014/main" id="{972CC9EB-B04D-42DE-AFCB-9FD4E6585E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615081" y="5805175"/>
              <a:ext cx="1069748" cy="84368"/>
            </a:xfrm>
            <a:prstGeom prst="rect">
              <a:avLst/>
            </a:prstGeom>
          </p:spPr>
        </p:pic>
        <p:pic>
          <p:nvPicPr>
            <p:cNvPr id="22" name="그림 21" descr="장난감, 레고이(가) 표시된 사진&#10;&#10;자동 생성된 설명">
              <a:extLst>
                <a:ext uri="{FF2B5EF4-FFF2-40B4-BE49-F238E27FC236}">
                  <a16:creationId xmlns:a16="http://schemas.microsoft.com/office/drawing/2014/main" id="{D6B015D2-65CE-4B03-AFEF-4D4F6673CE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671408" y="5834640"/>
              <a:ext cx="1069748" cy="84368"/>
            </a:xfrm>
            <a:prstGeom prst="rect">
              <a:avLst/>
            </a:prstGeom>
          </p:spPr>
        </p:pic>
        <p:pic>
          <p:nvPicPr>
            <p:cNvPr id="24" name="그림 23" descr="장난감, 레고이(가) 표시된 사진&#10;&#10;자동 생성된 설명">
              <a:extLst>
                <a:ext uri="{FF2B5EF4-FFF2-40B4-BE49-F238E27FC236}">
                  <a16:creationId xmlns:a16="http://schemas.microsoft.com/office/drawing/2014/main" id="{AA82DB78-A5B4-48F0-8B57-4F6153F909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547524" y="5784320"/>
              <a:ext cx="1069748" cy="188481"/>
            </a:xfrm>
            <a:prstGeom prst="rect">
              <a:avLst/>
            </a:prstGeom>
          </p:spPr>
        </p:pic>
      </p:grp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D173BC6-47D6-4880-BD8B-3B73F4675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52384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AF508DB-BA8D-40C0-8770-766E0857495C}"/>
              </a:ext>
            </a:extLst>
          </p:cNvPr>
          <p:cNvSpPr txBox="1"/>
          <p:nvPr/>
        </p:nvSpPr>
        <p:spPr>
          <a:xfrm>
            <a:off x="4788964" y="1366858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2D8453-C51E-480F-A2CA-448ECD96B708}"/>
              </a:ext>
            </a:extLst>
          </p:cNvPr>
          <p:cNvSpPr/>
          <p:nvPr/>
        </p:nvSpPr>
        <p:spPr>
          <a:xfrm>
            <a:off x="847567" y="1286020"/>
            <a:ext cx="1717137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09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</a:t>
            </a:r>
          </a:p>
        </p:txBody>
      </p:sp>
      <p:sp>
        <p:nvSpPr>
          <p:cNvPr id="6" name="Rectangle 78">
            <a:extLst>
              <a:ext uri="{FF2B5EF4-FFF2-40B4-BE49-F238E27FC236}">
                <a16:creationId xmlns:a16="http://schemas.microsoft.com/office/drawing/2014/main" id="{77CA7728-2D98-431C-B9B4-8FD93C2D13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3.1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제주시 </a:t>
            </a:r>
            <a:r>
              <a:rPr lang="ko-KR" altLang="en-US" sz="16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행정동별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전체 행정동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7520DC2-4DEC-400F-B5E3-7F0B09031CF7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DE919D7-956D-4B4F-8EAC-F54A05908E7C}"/>
              </a:ext>
            </a:extLst>
          </p:cNvPr>
          <p:cNvSpPr txBox="1"/>
          <p:nvPr/>
        </p:nvSpPr>
        <p:spPr>
          <a:xfrm>
            <a:off x="6556073" y="2051846"/>
            <a:ext cx="2823209" cy="24622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2021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년 </a:t>
            </a:r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09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월 기준 행정동 단위 방문객</a:t>
            </a: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307F3C89-FE7C-41BB-8F92-8D43C0D8E4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090340"/>
              </p:ext>
            </p:extLst>
          </p:nvPr>
        </p:nvGraphicFramePr>
        <p:xfrm>
          <a:off x="631825" y="1606717"/>
          <a:ext cx="4755014" cy="51516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77507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7507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22430269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77969418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646512765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64211979"/>
                    </a:ext>
                  </a:extLst>
                </a:gridCol>
              </a:tblGrid>
              <a:tr h="173305"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173305">
                <a:tc gridSpan="2"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28283"/>
                  </a:ext>
                </a:extLst>
              </a:tr>
              <a:tr h="173305">
                <a:tc rowSpan="26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735,780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1,084,456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615,340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828,307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398,363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524,860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430,471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522,377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398,878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517,264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423,316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504,212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284,235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429,182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한경면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174,394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234,428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아라동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124,618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176,424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일도2동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148,496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166,077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이도2동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135,851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160,818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건입동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104,356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150,754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삼도2동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126,922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125,970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우도면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97,847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120,729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도두동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83,698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109,920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이호동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80,890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109,257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3961389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외도동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83,467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93,408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5359297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59,293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85,591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1045434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봉개동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67,932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81,606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495543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삼양동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44,358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67,024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4211042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이도1동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38,765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60,502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1334247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일도1동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41,336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54,831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65666340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화북동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43,094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53,437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0220066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삼도1동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16,234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40,771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151.1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2654719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추자면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37,404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36,971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1704777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용담1동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13,261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32,969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148.6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5929105"/>
                  </a:ext>
                </a:extLst>
              </a:tr>
              <a:tr h="173305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4,808,599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6,372,145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4944EAA-547F-41EA-92D9-5A5B7358B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20</a:t>
            </a:fld>
            <a:endParaRPr lang="ko-KR" altLang="en-US"/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6CA44744-2062-4D79-A3C6-A7FDAF7C0F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80000" y="1440000"/>
            <a:ext cx="4229100" cy="5334000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DCB274BD-C4EA-4256-AEE4-EDC720D22832}"/>
              </a:ext>
            </a:extLst>
          </p:cNvPr>
          <p:cNvGrpSpPr/>
          <p:nvPr/>
        </p:nvGrpSpPr>
        <p:grpSpPr>
          <a:xfrm>
            <a:off x="9273927" y="4697916"/>
            <a:ext cx="584886" cy="935033"/>
            <a:chOff x="8784545" y="5695929"/>
            <a:chExt cx="584886" cy="935033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FAAB6C60-C569-4786-B387-4CF3F493DC0A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46F66074-2805-41CD-8B16-C8829B689C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AB3750C-6F37-4D84-A752-A1A95359765E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A30EEB6D-61FD-48DC-975E-0EDAD125206A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22802583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AF508DB-BA8D-40C0-8770-766E0857495C}"/>
              </a:ext>
            </a:extLst>
          </p:cNvPr>
          <p:cNvSpPr txBox="1"/>
          <p:nvPr/>
        </p:nvSpPr>
        <p:spPr>
          <a:xfrm>
            <a:off x="4788964" y="1366858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2D8453-C51E-480F-A2CA-448ECD96B708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09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6,770,130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6" name="Rectangle 78">
            <a:extLst>
              <a:ext uri="{FF2B5EF4-FFF2-40B4-BE49-F238E27FC236}">
                <a16:creationId xmlns:a16="http://schemas.microsoft.com/office/drawing/2014/main" id="{77CA7728-2D98-431C-B9B4-8FD93C2D13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제주시 블록 단위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상위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15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위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7520DC2-4DEC-400F-B5E3-7F0B09031CF7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3802FA-D2B0-4D96-A35B-78D426F1601A}"/>
              </a:ext>
            </a:extLst>
          </p:cNvPr>
          <p:cNvSpPr txBox="1"/>
          <p:nvPr/>
        </p:nvSpPr>
        <p:spPr>
          <a:xfrm>
            <a:off x="6556073" y="2051846"/>
            <a:ext cx="2694969" cy="24622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2021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년 </a:t>
            </a:r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09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월 기준 블록 단위 방문객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5B8640F6-FCA7-427D-AB5D-3F1ADE5D63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3869030"/>
              </p:ext>
            </p:extLst>
          </p:nvPr>
        </p:nvGraphicFramePr>
        <p:xfrm>
          <a:off x="631825" y="1606717"/>
          <a:ext cx="4755014" cy="504572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77507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7507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22430269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77969418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646512765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64211979"/>
                    </a:ext>
                  </a:extLst>
                </a:gridCol>
              </a:tblGrid>
              <a:tr h="279214"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79214">
                <a:tc gridSpan="2"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28283"/>
                  </a:ext>
                </a:extLst>
              </a:tr>
              <a:tr h="279214">
                <a:tc rowSpan="15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735,780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1,084,456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애월중산간(저)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681,637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842,179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690,797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812,093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602,097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692,570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467,567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582,408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352,284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559,610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275,729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377,148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229,912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332,741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266,675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311,869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212,366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262,237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224,160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217,685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교래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155,308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209,852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148,496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166,077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135,851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160,819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아라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111,280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158,386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79214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상위 15위 전체 인구</a:t>
                      </a:r>
                    </a:p>
                  </a:txBody>
                  <a:tcPr marL="7620" marR="7620" marT="762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5,289,939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6,770,130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591BBDD-88A2-4D10-82A6-6C4CA0522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21</a:t>
            </a:fld>
            <a:endParaRPr lang="ko-KR" altLang="en-US"/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8CA2E465-78F3-42B2-A7BB-B3CEBDAC8A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80000" y="1440000"/>
            <a:ext cx="4229100" cy="5334000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3197B93F-F5FD-4B3F-9647-B9D6B387048B}"/>
              </a:ext>
            </a:extLst>
          </p:cNvPr>
          <p:cNvGrpSpPr/>
          <p:nvPr/>
        </p:nvGrpSpPr>
        <p:grpSpPr>
          <a:xfrm>
            <a:off x="9273927" y="4697916"/>
            <a:ext cx="584886" cy="935033"/>
            <a:chOff x="8784545" y="5695929"/>
            <a:chExt cx="584886" cy="935033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BF43BB21-EAA6-4973-8A5C-B343D97FB421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268F0F84-8E27-4FE7-906B-BF6AF9CB9A0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7A4C82C-A3A0-4860-A3CC-7F5D5B24CDEB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F32CD349-EE42-41AF-AB04-E5F9428CE15B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35623515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02858ABB-1BD0-4A13-B5D1-3E1493AEDA0D}"/>
              </a:ext>
            </a:extLst>
          </p:cNvPr>
          <p:cNvSpPr txBox="1"/>
          <p:nvPr/>
        </p:nvSpPr>
        <p:spPr>
          <a:xfrm>
            <a:off x="8670108" y="455879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D239F9EA-56CD-4028-91B8-8CF2FB3568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7576478"/>
              </p:ext>
            </p:extLst>
          </p:nvPr>
        </p:nvGraphicFramePr>
        <p:xfrm>
          <a:off x="594501" y="4798013"/>
          <a:ext cx="8758362" cy="16551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9061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149973486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2680024600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131730530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9781362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38232894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230099473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12539231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828189353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375440304"/>
                    </a:ext>
                  </a:extLst>
                </a:gridCol>
              </a:tblGrid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03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04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05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06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07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08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총합계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100,217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30,983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6,669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5,777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5,760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5,618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7,721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11,767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8,704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4,520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3,401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3,494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194,631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3,067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3,297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3,827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4,489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4,562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4,720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5,198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7,324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9,210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-97,150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-27,686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-2,842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-1,288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-1,198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-898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-2,523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-4,443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-96.9%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-89.4%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-42.6%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-22.3%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-20.8%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-16%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-32.7%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-37.8%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5.8%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sp>
        <p:nvSpPr>
          <p:cNvPr id="24" name="타원 23">
            <a:extLst>
              <a:ext uri="{FF2B5EF4-FFF2-40B4-BE49-F238E27FC236}">
                <a16:creationId xmlns:a16="http://schemas.microsoft.com/office/drawing/2014/main" id="{D721980A-F425-4875-9A19-96D0285EDEB8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Rectangle 78">
            <a:extLst>
              <a:ext uri="{FF2B5EF4-FFF2-40B4-BE49-F238E27FC236}">
                <a16:creationId xmlns:a16="http://schemas.microsoft.com/office/drawing/2014/main" id="{AF3121B3-21AB-4AD2-B232-F368935A34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4.1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월별 외국인 방문객 추이</a:t>
            </a:r>
            <a:endParaRPr lang="ko-KR" altLang="en-US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52483CD-6BE2-4B8D-B5FC-A6B062087093}"/>
              </a:ext>
            </a:extLst>
          </p:cNvPr>
          <p:cNvSpPr/>
          <p:nvPr/>
        </p:nvSpPr>
        <p:spPr>
          <a:xfrm>
            <a:off x="847567" y="1286020"/>
            <a:ext cx="1691489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외국인 전체 방문객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EA9A5B9-8DEB-4D1A-92FF-72EA25377A4E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9" name="차트 8">
            <a:extLst>
              <a:ext uri="{FF2B5EF4-FFF2-40B4-BE49-F238E27FC236}">
                <a16:creationId xmlns:a16="http://schemas.microsoft.com/office/drawing/2014/main" id="{1177C27E-1361-4891-822E-78E987AD82D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98829647"/>
              </p:ext>
            </p:extLst>
          </p:nvPr>
        </p:nvGraphicFramePr>
        <p:xfrm>
          <a:off x="631825" y="1596034"/>
          <a:ext cx="8642350" cy="30887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8089ED3-FAE4-4E0E-A82B-5B539C8AC0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35004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8">
            <a:extLst>
              <a:ext uri="{FF2B5EF4-FFF2-40B4-BE49-F238E27FC236}">
                <a16:creationId xmlns:a16="http://schemas.microsoft.com/office/drawing/2014/main" id="{8A7ABBEC-BEEF-4321-B803-6FA5CE408A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4.2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국적별 외국인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상위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15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97707E-0FD5-42D0-BDBB-84E8C5D3F4EB}"/>
              </a:ext>
            </a:extLst>
          </p:cNvPr>
          <p:cNvSpPr txBox="1"/>
          <p:nvPr/>
        </p:nvSpPr>
        <p:spPr>
          <a:xfrm>
            <a:off x="5867920" y="1401474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66D6E0B7-6633-4615-9331-4DECF7128B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0303320"/>
              </p:ext>
            </p:extLst>
          </p:nvPr>
        </p:nvGraphicFramePr>
        <p:xfrm>
          <a:off x="631824" y="1612583"/>
          <a:ext cx="5760000" cy="474469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04000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1522758302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752443337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588763711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3569943168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</a:tblGrid>
              <a:tr h="249721"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09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09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국적명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인구수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점유율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국적명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인구수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점유율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4554377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중국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6,398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중국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6,844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74.3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8438832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미국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미국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689614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필리핀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네덜란드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0677500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네덜란드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미얀마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7844493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미얀마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필리핀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756521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인도네시아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러시아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440363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러시아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인도네시아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158351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캐나다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캐나다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557445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764815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타이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타이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287132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베트남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말레이시아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독일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말레이시아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베트남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독일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프랑스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프랑스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5052838"/>
                  </a:ext>
                </a:extLst>
              </a:tr>
              <a:tr h="249721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5592134"/>
                  </a:ext>
                </a:extLst>
              </a:tr>
              <a:tr h="249721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8,704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9,210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id="{B6DBD80F-F721-4D57-BC66-3BE3F21B2A8C}"/>
              </a:ext>
            </a:extLst>
          </p:cNvPr>
          <p:cNvSpPr/>
          <p:nvPr/>
        </p:nvSpPr>
        <p:spPr>
          <a:xfrm>
            <a:off x="847567" y="1286020"/>
            <a:ext cx="2728632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09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9,210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0954542-BDA4-4423-8445-C33C8909520B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E9F28FE-76EF-4575-8D69-AFBA13EAF2D7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9" name="차트 8">
            <a:extLst>
              <a:ext uri="{FF2B5EF4-FFF2-40B4-BE49-F238E27FC236}">
                <a16:creationId xmlns:a16="http://schemas.microsoft.com/office/drawing/2014/main" id="{6400CE33-0C4C-49A9-9741-B2596A89822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88324892"/>
              </p:ext>
            </p:extLst>
          </p:nvPr>
        </p:nvGraphicFramePr>
        <p:xfrm>
          <a:off x="6391824" y="1252887"/>
          <a:ext cx="3514176" cy="50918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4B62C02-8B00-43C1-8BF3-EEA7D3ACB0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35135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AF508DB-BA8D-40C0-8770-766E0857495C}"/>
              </a:ext>
            </a:extLst>
          </p:cNvPr>
          <p:cNvSpPr txBox="1"/>
          <p:nvPr/>
        </p:nvSpPr>
        <p:spPr>
          <a:xfrm>
            <a:off x="4788964" y="1366858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2D8453-C51E-480F-A2CA-448ECD96B708}"/>
              </a:ext>
            </a:extLst>
          </p:cNvPr>
          <p:cNvSpPr/>
          <p:nvPr/>
        </p:nvSpPr>
        <p:spPr>
          <a:xfrm>
            <a:off x="847567" y="1286020"/>
            <a:ext cx="2745880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09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9,210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6" name="Rectangle 78">
            <a:extLst>
              <a:ext uri="{FF2B5EF4-FFF2-40B4-BE49-F238E27FC236}">
                <a16:creationId xmlns:a16="http://schemas.microsoft.com/office/drawing/2014/main" id="{77CA7728-2D98-431C-B9B4-8FD93C2D13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4.3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제주시 </a:t>
            </a:r>
            <a:r>
              <a:rPr lang="ko-KR" altLang="en-US" sz="16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행정동별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외국인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전체 행정동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DAA5129C-E087-4CF9-9A05-AB2F096D1B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6666748"/>
              </p:ext>
            </p:extLst>
          </p:nvPr>
        </p:nvGraphicFramePr>
        <p:xfrm>
          <a:off x="631825" y="1606717"/>
          <a:ext cx="4755014" cy="51516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77507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7507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22430269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77969418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646512765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64211979"/>
                    </a:ext>
                  </a:extLst>
                </a:gridCol>
              </a:tblGrid>
              <a:tr h="173305"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173305">
                <a:tc gridSpan="2"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28283"/>
                  </a:ext>
                </a:extLst>
              </a:tr>
              <a:tr h="173305">
                <a:tc rowSpan="26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2,575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2,829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1,173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1,304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762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이도2동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도두동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삼도1동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한경면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일도2동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건입동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삼도2동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화북동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3961389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우도면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5359297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아라동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1045434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이호동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495543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외도동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4211042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이도1동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1334247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용담1동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65666340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봉개동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0220066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추자면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2654719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삼양동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1704777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일도1동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5929105"/>
                  </a:ext>
                </a:extLst>
              </a:tr>
              <a:tr h="173305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8,704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9,210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20" name="직사각형 19">
            <a:extLst>
              <a:ext uri="{FF2B5EF4-FFF2-40B4-BE49-F238E27FC236}">
                <a16:creationId xmlns:a16="http://schemas.microsoft.com/office/drawing/2014/main" id="{37520DC2-4DEC-400F-B5E3-7F0B09031CF7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AD97BA-C1DE-4104-95CF-2FF1FB3F9D76}"/>
              </a:ext>
            </a:extLst>
          </p:cNvPr>
          <p:cNvSpPr txBox="1"/>
          <p:nvPr/>
        </p:nvSpPr>
        <p:spPr>
          <a:xfrm>
            <a:off x="6340640" y="2051846"/>
            <a:ext cx="3252814" cy="24622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2021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년 </a:t>
            </a:r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09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월 기준 행정동 단위 외국인 방문객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A87F470-3F58-4890-9BB5-F87205B9CC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24</a:t>
            </a:fld>
            <a:endParaRPr lang="ko-KR" altLang="en-US"/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41FD22C8-43DB-460B-B684-DABAE79715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80000" y="1440000"/>
            <a:ext cx="4229100" cy="5334000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56B65DCB-5F6C-4F49-9FC7-424E1950B054}"/>
              </a:ext>
            </a:extLst>
          </p:cNvPr>
          <p:cNvGrpSpPr/>
          <p:nvPr/>
        </p:nvGrpSpPr>
        <p:grpSpPr>
          <a:xfrm>
            <a:off x="9273927" y="4697916"/>
            <a:ext cx="584886" cy="935033"/>
            <a:chOff x="8784545" y="5695929"/>
            <a:chExt cx="584886" cy="935033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D1CC528C-650F-4B0D-BD4A-4E29B4D03AA6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DDF48CF6-169F-4F46-BD40-84EC2DF310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BC2E115-1276-4153-B801-1053AEE73A88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F4B09706-C30A-4E66-A902-C780F5708563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42098077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AF508DB-BA8D-40C0-8770-766E0857495C}"/>
              </a:ext>
            </a:extLst>
          </p:cNvPr>
          <p:cNvSpPr txBox="1"/>
          <p:nvPr/>
        </p:nvSpPr>
        <p:spPr>
          <a:xfrm>
            <a:off x="4788964" y="1366858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2D8453-C51E-480F-A2CA-448ECD96B708}"/>
              </a:ext>
            </a:extLst>
          </p:cNvPr>
          <p:cNvSpPr/>
          <p:nvPr/>
        </p:nvSpPr>
        <p:spPr>
          <a:xfrm>
            <a:off x="847567" y="1286020"/>
            <a:ext cx="2745880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09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9,210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6" name="Rectangle 78">
            <a:extLst>
              <a:ext uri="{FF2B5EF4-FFF2-40B4-BE49-F238E27FC236}">
                <a16:creationId xmlns:a16="http://schemas.microsoft.com/office/drawing/2014/main" id="{77CA7728-2D98-431C-B9B4-8FD93C2D13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4.4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제주시 블록 단위 외국인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상위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15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위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7520DC2-4DEC-400F-B5E3-7F0B09031CF7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37B03D8-9504-4133-ACB7-DD870B6B7F85}"/>
              </a:ext>
            </a:extLst>
          </p:cNvPr>
          <p:cNvSpPr txBox="1"/>
          <p:nvPr/>
        </p:nvSpPr>
        <p:spPr>
          <a:xfrm>
            <a:off x="6314081" y="2051846"/>
            <a:ext cx="3124573" cy="24622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2021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년 </a:t>
            </a:r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09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월 기준 블록 단위 외국인 방문객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4F8A640C-66F4-4FB5-B3D0-AFB5D8129B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2257055"/>
              </p:ext>
            </p:extLst>
          </p:nvPr>
        </p:nvGraphicFramePr>
        <p:xfrm>
          <a:off x="631825" y="1606717"/>
          <a:ext cx="4755014" cy="504572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77507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7507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22430269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77969418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646512765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64211979"/>
                    </a:ext>
                  </a:extLst>
                </a:gridCol>
              </a:tblGrid>
              <a:tr h="279214"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79214">
                <a:tc gridSpan="2"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28283"/>
                  </a:ext>
                </a:extLst>
              </a:tr>
              <a:tr h="279214">
                <a:tc rowSpan="15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2,550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2,801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1,109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1,231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애월중산간(저)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도두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건입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한경중산간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-19.2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79214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8,704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9,210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634CFD4-8D3F-4CBD-9955-427C04975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25</a:t>
            </a:fld>
            <a:endParaRPr lang="ko-KR" altLang="en-US"/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82FF57BC-405A-4ECE-A5F2-99C043C537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80000" y="1440000"/>
            <a:ext cx="4229100" cy="5334000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B8D7FFB9-E453-4034-8188-0043E2FCC32D}"/>
              </a:ext>
            </a:extLst>
          </p:cNvPr>
          <p:cNvGrpSpPr/>
          <p:nvPr/>
        </p:nvGrpSpPr>
        <p:grpSpPr>
          <a:xfrm>
            <a:off x="9273927" y="4697916"/>
            <a:ext cx="584886" cy="935033"/>
            <a:chOff x="8784545" y="5695929"/>
            <a:chExt cx="584886" cy="935033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49795D10-F886-4E2A-AB59-427FAEE34B11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676388CF-B527-4272-91BA-0CDF8DC5D5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5F12DB0-7A3E-40C4-9A36-EB3F51996320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53E28ADE-9154-4268-8772-34ED79ADC2A7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38995872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036E5B05-C756-445F-A2F8-EA97230D563E}"/>
              </a:ext>
            </a:extLst>
          </p:cNvPr>
          <p:cNvSpPr/>
          <p:nvPr/>
        </p:nvSpPr>
        <p:spPr>
          <a:xfrm>
            <a:off x="0" y="6721098"/>
            <a:ext cx="9906000" cy="3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36BFD29-C339-414A-ADD5-090850928A19}"/>
              </a:ext>
            </a:extLst>
          </p:cNvPr>
          <p:cNvSpPr/>
          <p:nvPr/>
        </p:nvSpPr>
        <p:spPr>
          <a:xfrm>
            <a:off x="0" y="0"/>
            <a:ext cx="9930607" cy="12540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BCB18F5A-43A2-4A2B-ADD9-B4D50C66242F}"/>
              </a:ext>
            </a:extLst>
          </p:cNvPr>
          <p:cNvGrpSpPr>
            <a:grpSpLocks noChangeAspect="1"/>
          </p:cNvGrpSpPr>
          <p:nvPr/>
        </p:nvGrpSpPr>
        <p:grpSpPr>
          <a:xfrm>
            <a:off x="173360" y="169991"/>
            <a:ext cx="1462486" cy="440879"/>
            <a:chOff x="839788" y="1164924"/>
            <a:chExt cx="11491539" cy="3464226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D21D7919-C303-492B-9C77-9DAA9A48B5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086" b="94394" l="7925" r="91572">
                          <a14:foregroundMark x1="35472" y1="7953" x2="48553" y2="2608"/>
                          <a14:foregroundMark x1="48553" y1="2608" x2="61509" y2="6649"/>
                          <a14:foregroundMark x1="61509" y1="6649" x2="55094" y2="17731"/>
                          <a14:foregroundMark x1="8679" y1="45241" x2="8176" y2="57627"/>
                          <a14:foregroundMark x1="45031" y1="94524" x2="52201" y2="94263"/>
                          <a14:foregroundMark x1="91698" y1="53846" x2="90692" y2="57627"/>
                          <a14:foregroundMark x1="49560" y1="2086" x2="49560" y2="2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9788" y="1164924"/>
              <a:ext cx="3590690" cy="3464226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53441E90-60CA-4A62-AEEF-D6936266DEB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877" b="88889" l="3624" r="95302">
                          <a14:foregroundMark x1="7651" y1="18519" x2="7651" y2="18519"/>
                          <a14:foregroundMark x1="10336" y1="43827" x2="10738" y2="43827"/>
                          <a14:foregroundMark x1="3758" y1="16667" x2="3758" y2="16667"/>
                          <a14:foregroundMark x1="15839" y1="45679" x2="15839" y2="45679"/>
                          <a14:foregroundMark x1="27785" y1="32099" x2="27785" y2="32099"/>
                          <a14:foregroundMark x1="28456" y1="60494" x2="28456" y2="60494"/>
                          <a14:foregroundMark x1="43087" y1="26543" x2="43087" y2="26543"/>
                          <a14:foregroundMark x1="42416" y1="85185" x2="42416" y2="85185"/>
                          <a14:foregroundMark x1="60134" y1="30864" x2="60134" y2="30864"/>
                          <a14:foregroundMark x1="56644" y1="50000" x2="56644" y2="50000"/>
                          <a14:foregroundMark x1="62953" y1="67901" x2="62953" y2="67901"/>
                          <a14:foregroundMark x1="79463" y1="49383" x2="79463" y2="49383"/>
                          <a14:foregroundMark x1="79463" y1="33333" x2="79463" y2="33333"/>
                          <a14:foregroundMark x1="78121" y1="70988" x2="78121" y2="70988"/>
                          <a14:foregroundMark x1="86443" y1="52469" x2="86443" y2="52469"/>
                          <a14:foregroundMark x1="95302" y1="44444" x2="94899" y2="4382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30478" y="2038019"/>
              <a:ext cx="7900849" cy="1718037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8F7120F1-C77A-448F-AB59-6FBEBA2CDE54}"/>
              </a:ext>
            </a:extLst>
          </p:cNvPr>
          <p:cNvSpPr txBox="1"/>
          <p:nvPr/>
        </p:nvSpPr>
        <p:spPr>
          <a:xfrm>
            <a:off x="631825" y="2070688"/>
            <a:ext cx="8826211" cy="149816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tabLst>
                <a:tab pos="5562600" algn="l"/>
              </a:tabLst>
            </a:pPr>
            <a:r>
              <a:rPr lang="en-US" altLang="ko-KR" sz="3600" b="1" dirty="0">
                <a:ln w="3175">
                  <a:noFill/>
                </a:ln>
                <a:solidFill>
                  <a:srgbClr val="422E2E"/>
                </a:solidFill>
                <a:latin typeface="한컴 윤체 B" panose="02020603020101020101" pitchFamily="18" charset="-127"/>
                <a:ea typeface="한컴 윤체 B" panose="02020603020101020101" pitchFamily="18" charset="-127"/>
              </a:rPr>
              <a:t>Chapter. 03 </a:t>
            </a:r>
          </a:p>
          <a:p>
            <a:pPr>
              <a:lnSpc>
                <a:spcPct val="150000"/>
              </a:lnSpc>
              <a:tabLst>
                <a:tab pos="5562600" algn="l"/>
              </a:tabLst>
            </a:pPr>
            <a:r>
              <a:rPr lang="ko-KR" altLang="en-US" sz="2800" b="1" dirty="0">
                <a:ln w="3175">
                  <a:noFill/>
                </a:ln>
                <a:solidFill>
                  <a:schemeClr val="accent4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서귀포시 방문객 분석</a:t>
            </a:r>
            <a:endParaRPr lang="en-US" altLang="ko-KR" sz="2800" b="1" dirty="0">
              <a:ln w="3175">
                <a:noFill/>
              </a:ln>
              <a:solidFill>
                <a:schemeClr val="accent4"/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713262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97BA31E-37E8-4468-A08A-1B6ECF97C277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서귀포시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43737E-005D-4717-9245-07A922479C17}"/>
              </a:ext>
            </a:extLst>
          </p:cNvPr>
          <p:cNvSpPr txBox="1"/>
          <p:nvPr/>
        </p:nvSpPr>
        <p:spPr>
          <a:xfrm>
            <a:off x="8727540" y="4542235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4A8A1EA4-4C5A-426F-B797-783F55B2EB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1.1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월별 방문객 추이</a:t>
            </a:r>
            <a:endParaRPr lang="ko-KR" altLang="en-US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AE4FE05-1F85-4C98-952B-557987A376F4}"/>
              </a:ext>
            </a:extLst>
          </p:cNvPr>
          <p:cNvSpPr/>
          <p:nvPr/>
        </p:nvSpPr>
        <p:spPr>
          <a:xfrm>
            <a:off x="847567" y="1286020"/>
            <a:ext cx="1691489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내국인 전체 방문객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432E269A-CD36-4ACD-B2C6-5A4ACEED7E33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0A44ADE7-1222-40D4-89DB-A98D782568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225535"/>
              </p:ext>
            </p:extLst>
          </p:nvPr>
        </p:nvGraphicFramePr>
        <p:xfrm>
          <a:off x="594501" y="4798013"/>
          <a:ext cx="8758362" cy="16551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9061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149973486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2680024600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131730530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9781362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38232894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230099473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12539231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828189353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375440304"/>
                    </a:ext>
                  </a:extLst>
                </a:gridCol>
              </a:tblGrid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03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04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05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06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07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08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총합계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2,351,937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1,109,502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934,455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909,885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1,543,951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1,566,135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1,970,910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2,742,544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1,460,523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2,225,836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2,344,129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1,289,305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20,449,112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1,057,656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1,694,251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1,768,989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2,259,346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2,543,115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2,448,506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2,637,560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2,548,373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1,909,879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-1,294,281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584,749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834,534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1,349,461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999,164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882,371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666,650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-194,171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449,356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-55%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89.3%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148.3%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64.7%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56.3%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33.8%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-7.1%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30.8%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graphicFrame>
        <p:nvGraphicFramePr>
          <p:cNvPr id="10" name="차트 9">
            <a:extLst>
              <a:ext uri="{FF2B5EF4-FFF2-40B4-BE49-F238E27FC236}">
                <a16:creationId xmlns:a16="http://schemas.microsoft.com/office/drawing/2014/main" id="{BD11FB02-A0AF-44EC-B01B-5C2A3CDBE3F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26353891"/>
              </p:ext>
            </p:extLst>
          </p:nvPr>
        </p:nvGraphicFramePr>
        <p:xfrm>
          <a:off x="627470" y="1597222"/>
          <a:ext cx="8668477" cy="30887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D25B53E-2BF9-4719-B93D-22CA1B7C7A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27869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0F2FA5D-08C7-41E7-8604-32CA816821E5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서귀포시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89CC0CF5-3334-49A4-84D0-792BC61B56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6256169"/>
              </p:ext>
            </p:extLst>
          </p:nvPr>
        </p:nvGraphicFramePr>
        <p:xfrm>
          <a:off x="612503" y="3570560"/>
          <a:ext cx="8669425" cy="14578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7321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138489190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079597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977475800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50255645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65886874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540167037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54585515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579900968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3247666362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006273883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221977323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2042401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226426343"/>
                    </a:ext>
                  </a:extLst>
                </a:gridCol>
              </a:tblGrid>
              <a:tr h="23253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남자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325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761930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89,086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131,886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221,429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144,589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90,027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41,073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13,208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731,298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134,364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156,994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246,345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190,541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118,560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61,252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20,134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928,190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45,278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25,108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24,916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45,952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28,533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20,179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6,926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196,892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50.8%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31.8%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31.7%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52.4%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26.9%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pic>
        <p:nvPicPr>
          <p:cNvPr id="9" name="그래픽 8" descr="사람">
            <a:extLst>
              <a:ext uri="{FF2B5EF4-FFF2-40B4-BE49-F238E27FC236}">
                <a16:creationId xmlns:a16="http://schemas.microsoft.com/office/drawing/2014/main" id="{5421CA74-6B60-4FEB-AD82-80AA1CA3CF2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1534" y="3578351"/>
            <a:ext cx="457200" cy="457200"/>
          </a:xfrm>
          <a:prstGeom prst="rect">
            <a:avLst/>
          </a:prstGeom>
        </p:spPr>
      </p:pic>
      <p:pic>
        <p:nvPicPr>
          <p:cNvPr id="10" name="그래픽 9" descr="여자">
            <a:extLst>
              <a:ext uri="{FF2B5EF4-FFF2-40B4-BE49-F238E27FC236}">
                <a16:creationId xmlns:a16="http://schemas.microsoft.com/office/drawing/2014/main" id="{D8539A49-463C-40B3-A507-F885495665E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1534" y="5066280"/>
            <a:ext cx="457200" cy="457200"/>
          </a:xfrm>
          <a:prstGeom prst="rect">
            <a:avLst/>
          </a:prstGeom>
        </p:spPr>
      </p:pic>
      <p:sp>
        <p:nvSpPr>
          <p:cNvPr id="12" name="Rectangle 78">
            <a:extLst>
              <a:ext uri="{FF2B5EF4-FFF2-40B4-BE49-F238E27FC236}">
                <a16:creationId xmlns:a16="http://schemas.microsoft.com/office/drawing/2014/main" id="{5059A5C3-4DC5-450F-810F-F26FDE0EFA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1.2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성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연령대별 방문객</a:t>
            </a:r>
            <a:endParaRPr lang="ko-KR" altLang="en-US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2D596D3-CB72-4D9F-8E20-D9A80BC0DC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8659693"/>
              </p:ext>
            </p:extLst>
          </p:nvPr>
        </p:nvGraphicFramePr>
        <p:xfrm>
          <a:off x="613353" y="5057990"/>
          <a:ext cx="8669425" cy="14578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7321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138489190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079597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977475800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50255645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65886874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540167037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54585515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579900968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3247666362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006273883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221977323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2042401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226426343"/>
                    </a:ext>
                  </a:extLst>
                </a:gridCol>
              </a:tblGrid>
              <a:tr h="23253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여자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325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761930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87,702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160,248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215,175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115,455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90,942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42,522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17,181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729,225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131,687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193,824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265,752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167,283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129,919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66,906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26,318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981,689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43,985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33,576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50,577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51,828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38,977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24,384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9,137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252,464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50.2%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23.5%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44.9%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42.9%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57.3%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53.2%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34.6%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5B8653DB-BEF9-475F-81F7-2120076A1325}"/>
              </a:ext>
            </a:extLst>
          </p:cNvPr>
          <p:cNvSpPr txBox="1"/>
          <p:nvPr/>
        </p:nvSpPr>
        <p:spPr>
          <a:xfrm>
            <a:off x="8688240" y="332251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0AEFBAC2-271C-4BB0-AEA9-D1DC0D6F605C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DA371C7-05BE-4653-B461-BCA60191D459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09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1,909,879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pic>
        <p:nvPicPr>
          <p:cNvPr id="31" name="그래픽 30" descr="여자">
            <a:extLst>
              <a:ext uri="{FF2B5EF4-FFF2-40B4-BE49-F238E27FC236}">
                <a16:creationId xmlns:a16="http://schemas.microsoft.com/office/drawing/2014/main" id="{EAA6B088-FD1D-4ECC-8330-1194E8766DE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1534" y="5074570"/>
            <a:ext cx="457200" cy="457200"/>
          </a:xfrm>
          <a:prstGeom prst="rect">
            <a:avLst/>
          </a:prstGeom>
        </p:spPr>
      </p:pic>
      <p:graphicFrame>
        <p:nvGraphicFramePr>
          <p:cNvPr id="14" name="차트 13">
            <a:extLst>
              <a:ext uri="{FF2B5EF4-FFF2-40B4-BE49-F238E27FC236}">
                <a16:creationId xmlns:a16="http://schemas.microsoft.com/office/drawing/2014/main" id="{FA6B5D83-ABDE-4D72-A983-EEDB81BC12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7637673"/>
              </p:ext>
            </p:extLst>
          </p:nvPr>
        </p:nvGraphicFramePr>
        <p:xfrm>
          <a:off x="640487" y="1594429"/>
          <a:ext cx="4288516" cy="18778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5" name="차트 14">
            <a:extLst>
              <a:ext uri="{FF2B5EF4-FFF2-40B4-BE49-F238E27FC236}">
                <a16:creationId xmlns:a16="http://schemas.microsoft.com/office/drawing/2014/main" id="{A3816AE4-522C-446B-AA8C-E7C81B88FFF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50617705"/>
              </p:ext>
            </p:extLst>
          </p:nvPr>
        </p:nvGraphicFramePr>
        <p:xfrm>
          <a:off x="4993412" y="1594429"/>
          <a:ext cx="4288516" cy="18778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7AA289F-687F-4653-BF41-E1B7ED813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52307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D4EB713-693E-423E-8B4C-C12B6D5745D8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서귀포시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4199BC96-C93F-4A34-9095-B103629A54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5613813"/>
              </p:ext>
            </p:extLst>
          </p:nvPr>
        </p:nvGraphicFramePr>
        <p:xfrm>
          <a:off x="631825" y="1801603"/>
          <a:ext cx="4273200" cy="139519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7200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1138489190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407959739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226426343"/>
                    </a:ext>
                  </a:extLst>
                </a:gridCol>
              </a:tblGrid>
              <a:tr h="23253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남자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여자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325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761930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731,298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729,225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1,460,523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928,190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981,689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1,909,879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196,892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252,464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449,356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26.9%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34.6%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30.8%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pic>
        <p:nvPicPr>
          <p:cNvPr id="8" name="그래픽 7" descr="사람">
            <a:extLst>
              <a:ext uri="{FF2B5EF4-FFF2-40B4-BE49-F238E27FC236}">
                <a16:creationId xmlns:a16="http://schemas.microsoft.com/office/drawing/2014/main" id="{EBABCCF7-773C-41A3-B090-DF0660486CE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05725" y="1656244"/>
            <a:ext cx="350960" cy="350960"/>
          </a:xfrm>
          <a:prstGeom prst="rect">
            <a:avLst/>
          </a:prstGeom>
        </p:spPr>
      </p:pic>
      <p:pic>
        <p:nvPicPr>
          <p:cNvPr id="9" name="그래픽 8" descr="여자">
            <a:extLst>
              <a:ext uri="{FF2B5EF4-FFF2-40B4-BE49-F238E27FC236}">
                <a16:creationId xmlns:a16="http://schemas.microsoft.com/office/drawing/2014/main" id="{F2C074B7-7211-49C3-917D-6F5AF425BDC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36583" y="1656244"/>
            <a:ext cx="350960" cy="350960"/>
          </a:xfrm>
          <a:prstGeom prst="rect">
            <a:avLst/>
          </a:prstGeom>
        </p:spPr>
      </p:pic>
      <p:sp>
        <p:nvSpPr>
          <p:cNvPr id="11" name="Rectangle 78">
            <a:extLst>
              <a:ext uri="{FF2B5EF4-FFF2-40B4-BE49-F238E27FC236}">
                <a16:creationId xmlns:a16="http://schemas.microsoft.com/office/drawing/2014/main" id="{AF00C9EB-FCBA-49B7-9F23-D9D0B43A5D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1.3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성별 및 연령대별 방문객</a:t>
            </a:r>
            <a:endParaRPr lang="ko-KR" altLang="en-US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5BA53D6-E5DC-4DCA-9920-7F53447F1C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8508430"/>
              </p:ext>
            </p:extLst>
          </p:nvPr>
        </p:nvGraphicFramePr>
        <p:xfrm>
          <a:off x="613353" y="5057990"/>
          <a:ext cx="8669425" cy="14578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7321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138489190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079597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977475800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50255645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65886874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540167037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54585515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579900968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3247666362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006273883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221977323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2042401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226426343"/>
                    </a:ext>
                  </a:extLst>
                </a:gridCol>
              </a:tblGrid>
              <a:tr h="23253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325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761930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176,788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292,134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436,604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260,044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180,969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83,595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30,389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1,460,523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266,051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350,818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512,097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357,824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248,479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128,158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46,452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1,909,879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89,263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58,684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75,493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97,780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67,510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44,563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16,063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449,356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50.5%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37.6%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37.3%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52.9%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30.8%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97808665-5F06-4C9B-B6BF-BC725FF5A1DD}"/>
              </a:ext>
            </a:extLst>
          </p:cNvPr>
          <p:cNvSpPr txBox="1"/>
          <p:nvPr/>
        </p:nvSpPr>
        <p:spPr>
          <a:xfrm>
            <a:off x="8751614" y="4814242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96ABE5E-8E69-4D6E-B6D1-3ABC265B196B}"/>
              </a:ext>
            </a:extLst>
          </p:cNvPr>
          <p:cNvSpPr txBox="1"/>
          <p:nvPr/>
        </p:nvSpPr>
        <p:spPr>
          <a:xfrm>
            <a:off x="4316161" y="155464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D077F2DC-70A5-4E2C-A1B4-D7E8189D7D72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5E85636-CD36-4B09-8EC5-73EDAD9F48C0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09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1,909,879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graphicFrame>
        <p:nvGraphicFramePr>
          <p:cNvPr id="35" name="차트 34">
            <a:extLst>
              <a:ext uri="{FF2B5EF4-FFF2-40B4-BE49-F238E27FC236}">
                <a16:creationId xmlns:a16="http://schemas.microsoft.com/office/drawing/2014/main" id="{01B10517-316B-4C3E-BEBF-9A05781C60F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87607859"/>
              </p:ext>
            </p:extLst>
          </p:nvPr>
        </p:nvGraphicFramePr>
        <p:xfrm>
          <a:off x="642491" y="3275933"/>
          <a:ext cx="8621017" cy="17564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4" name="차트 13">
            <a:extLst>
              <a:ext uri="{FF2B5EF4-FFF2-40B4-BE49-F238E27FC236}">
                <a16:creationId xmlns:a16="http://schemas.microsoft.com/office/drawing/2014/main" id="{B3280F10-3638-49D9-A83C-E1C390F31F0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18007806"/>
              </p:ext>
            </p:extLst>
          </p:nvPr>
        </p:nvGraphicFramePr>
        <p:xfrm>
          <a:off x="5194668" y="1598983"/>
          <a:ext cx="4114432" cy="15978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590F58F-A22E-4BD2-B42A-7C1CDFE57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88155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8DAA5FB-520A-42F2-92B3-13F228C12F2A}"/>
              </a:ext>
            </a:extLst>
          </p:cNvPr>
          <p:cNvSpPr/>
          <p:nvPr/>
        </p:nvSpPr>
        <p:spPr>
          <a:xfrm>
            <a:off x="671105" y="1176247"/>
            <a:ext cx="9109075" cy="4666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endParaRPr lang="en-US" altLang="ko-KR" sz="105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▶  본 분석에 활용된 유동인구 데이터는 기지국의 전파 영역이 비정형적으로 이루어져 해당 영역을 포괄하므로 완벽한 인구를 산출하는 데에는 분명한 한계점은 존재함</a:t>
            </a:r>
            <a:r>
              <a:rPr lang="en-US" altLang="ko-KR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</a:t>
            </a: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endParaRPr lang="en-US" altLang="ko-KR" sz="105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▶  특히 통신사 데이터의 한계점으로 </a:t>
            </a:r>
            <a:r>
              <a:rPr lang="ko-KR" altLang="en-US" sz="1050" spc="-6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핸드폰 미소지자</a:t>
            </a:r>
            <a:r>
              <a:rPr lang="en-US" altLang="ko-KR" sz="1050" spc="-6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,  </a:t>
            </a:r>
            <a:r>
              <a:rPr lang="ko-KR" altLang="en-US" sz="1050" spc="-6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파워오프 인구</a:t>
            </a:r>
            <a:r>
              <a:rPr lang="en-US" altLang="ko-KR" sz="1050" spc="-6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1050" spc="-6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전체의 약 </a:t>
            </a:r>
            <a:r>
              <a:rPr lang="en-US" altLang="ko-KR" sz="1050" spc="-6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5%) </a:t>
            </a: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 데이터 통신 </a:t>
            </a:r>
            <a:r>
              <a:rPr lang="ko-KR" altLang="en-US" sz="1050" spc="-6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미발생</a:t>
            </a: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인구에 대한 누락이 있을 수 있음</a:t>
            </a:r>
            <a:r>
              <a:rPr lang="en-US" altLang="ko-KR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</a:t>
            </a: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endParaRPr lang="en-US" altLang="ko-KR" sz="105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▶  또한 유아 동반 비율에 대한 명확한 통계 근거 부족으로 유동 </a:t>
            </a:r>
            <a:r>
              <a:rPr lang="ko-KR" altLang="en-US" sz="1050" spc="-6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인구량</a:t>
            </a: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추정 오차 발생이 가능하며</a:t>
            </a:r>
            <a:r>
              <a:rPr lang="en-US" altLang="ko-KR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,</a:t>
            </a: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 특정 지역 및 연령대에 따른 통신사 선호도 차이로 </a:t>
            </a:r>
            <a:endParaRPr lang="en-US" altLang="ko-KR" sz="105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인한</a:t>
            </a:r>
            <a:r>
              <a:rPr lang="en-US" altLang="ko-KR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유동 </a:t>
            </a:r>
            <a:r>
              <a:rPr lang="ko-KR" altLang="en-US" sz="1050" spc="-6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인구량</a:t>
            </a: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추정 오차 역시 발생 가능함</a:t>
            </a:r>
            <a:r>
              <a:rPr lang="en-US" altLang="ko-KR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</a:t>
            </a: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endParaRPr lang="en-US" altLang="ko-KR" sz="105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▶  하지만 이러한 한계들이 기간별로 유사한 비율의 오차 인구를 포함하게 되므로 비교 기간별의 증감률 분석 목적으로는 유동인구 데이터의 유효성이 </a:t>
            </a:r>
            <a:endParaRPr lang="en-US" altLang="ko-KR" sz="105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훼손되지 않음 </a:t>
            </a: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endParaRPr lang="ko-KR" altLang="en-US" sz="105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▶  따라서 본 분석 결과를 유효하게 해석하기 위해서는 </a:t>
            </a:r>
            <a:r>
              <a:rPr lang="ko-KR" altLang="en-US" sz="1050" spc="-6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일정 기간의 유동인구 ‘</a:t>
            </a:r>
            <a:r>
              <a:rPr lang="ko-KR" altLang="en-US" sz="1050" spc="-60" dirty="0" err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차이’에</a:t>
            </a:r>
            <a:r>
              <a:rPr lang="ko-KR" altLang="en-US" sz="1050" spc="-6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주목</a:t>
            </a: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할 필요가 있음</a:t>
            </a:r>
            <a:r>
              <a:rPr lang="en-US" altLang="ko-KR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 </a:t>
            </a: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endParaRPr lang="en-US" altLang="ko-KR" sz="105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▶  기지국이 관리하는 지역의 영역범위가 분석영역과 일치 하지 않아 유동인구 절대치에 단독적으로 </a:t>
            </a:r>
            <a:endParaRPr lang="en-US" altLang="ko-KR" sz="105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의미를 부여하는 것은 바람직하지 않은 해석임</a:t>
            </a:r>
            <a:endParaRPr lang="en-US" altLang="ko-KR" sz="105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endParaRPr lang="en-US" altLang="ko-KR" sz="105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▶  외국인의 경우 내국인과 달리 핸드폰 사용량이 현저히 적어 국소지역이나 전체 인구 </a:t>
            </a:r>
            <a:r>
              <a:rPr lang="ko-KR" altLang="en-US" sz="1050" spc="-6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산정시</a:t>
            </a: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endParaRPr lang="en-US" altLang="ko-KR" sz="105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내국인 보다 추정 오차가 많이 발생 할 수 있음</a:t>
            </a:r>
            <a:r>
              <a:rPr lang="en-US" altLang="ko-KR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4EB4BE7-962B-4DAA-BD92-D36186314D0F}"/>
              </a:ext>
            </a:extLst>
          </p:cNvPr>
          <p:cNvGrpSpPr/>
          <p:nvPr/>
        </p:nvGrpSpPr>
        <p:grpSpPr>
          <a:xfrm>
            <a:off x="6757836" y="3741964"/>
            <a:ext cx="2567330" cy="2732858"/>
            <a:chOff x="140158" y="2417176"/>
            <a:chExt cx="3917132" cy="3555625"/>
          </a:xfrm>
        </p:grpSpPr>
        <p:pic>
          <p:nvPicPr>
            <p:cNvPr id="9" name="그림 8" descr="장난감, 레고이(가) 표시된 사진&#10;&#10;자동 생성된 설명">
              <a:extLst>
                <a:ext uri="{FF2B5EF4-FFF2-40B4-BE49-F238E27FC236}">
                  <a16:creationId xmlns:a16="http://schemas.microsoft.com/office/drawing/2014/main" id="{8D56D6AE-613B-47AE-B1E5-5D029C08AB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40158" y="2417176"/>
              <a:ext cx="3917132" cy="3390380"/>
            </a:xfrm>
            <a:prstGeom prst="rect">
              <a:avLst/>
            </a:prstGeom>
          </p:spPr>
        </p:pic>
        <p:pic>
          <p:nvPicPr>
            <p:cNvPr id="10" name="그림 9" descr="장난감, 레고이(가) 표시된 사진&#10;&#10;자동 생성된 설명">
              <a:extLst>
                <a:ext uri="{FF2B5EF4-FFF2-40B4-BE49-F238E27FC236}">
                  <a16:creationId xmlns:a16="http://schemas.microsoft.com/office/drawing/2014/main" id="{4AFFB717-5523-43D0-A99D-423DBD1B3B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615081" y="5805175"/>
              <a:ext cx="1069748" cy="84368"/>
            </a:xfrm>
            <a:prstGeom prst="rect">
              <a:avLst/>
            </a:prstGeom>
          </p:spPr>
        </p:pic>
        <p:pic>
          <p:nvPicPr>
            <p:cNvPr id="11" name="그림 10" descr="장난감, 레고이(가) 표시된 사진&#10;&#10;자동 생성된 설명">
              <a:extLst>
                <a:ext uri="{FF2B5EF4-FFF2-40B4-BE49-F238E27FC236}">
                  <a16:creationId xmlns:a16="http://schemas.microsoft.com/office/drawing/2014/main" id="{8209C5AE-C48A-4C65-A628-3FC8D5D33B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671408" y="5834640"/>
              <a:ext cx="1069748" cy="84368"/>
            </a:xfrm>
            <a:prstGeom prst="rect">
              <a:avLst/>
            </a:prstGeom>
          </p:spPr>
        </p:pic>
        <p:pic>
          <p:nvPicPr>
            <p:cNvPr id="12" name="그림 11" descr="장난감, 레고이(가) 표시된 사진&#10;&#10;자동 생성된 설명">
              <a:extLst>
                <a:ext uri="{FF2B5EF4-FFF2-40B4-BE49-F238E27FC236}">
                  <a16:creationId xmlns:a16="http://schemas.microsoft.com/office/drawing/2014/main" id="{22E58646-462A-4DFF-AE46-1E021E2045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547524" y="5784320"/>
              <a:ext cx="1069748" cy="188481"/>
            </a:xfrm>
            <a:prstGeom prst="rect">
              <a:avLst/>
            </a:prstGeom>
          </p:spPr>
        </p:pic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815735FB-97DB-4347-9FF8-F94A49E39903}"/>
              </a:ext>
            </a:extLst>
          </p:cNvPr>
          <p:cNvSpPr/>
          <p:nvPr/>
        </p:nvSpPr>
        <p:spPr>
          <a:xfrm>
            <a:off x="6365966" y="176385"/>
            <a:ext cx="3355249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ko-KR" altLang="en-US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분석개요 </a:t>
            </a:r>
            <a:endParaRPr lang="en-US" altLang="ko-KR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Rectangle 78">
            <a:extLst>
              <a:ext uri="{FF2B5EF4-FFF2-40B4-BE49-F238E27FC236}">
                <a16:creationId xmlns:a16="http://schemas.microsoft.com/office/drawing/2014/main" id="{CF7204A0-CE74-4975-B538-A16F9899BB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6155" y="1000319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b="1" kern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1.3 </a:t>
            </a:r>
            <a:r>
              <a:rPr lang="ko-KR" altLang="en-US" sz="1600" b="1" kern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분석 한계 및 해석 시 유의사항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7D96C37-7CE6-458C-9CAD-597F785C43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76699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78">
            <a:extLst>
              <a:ext uri="{FF2B5EF4-FFF2-40B4-BE49-F238E27FC236}">
                <a16:creationId xmlns:a16="http://schemas.microsoft.com/office/drawing/2014/main" id="{75424E08-A524-49C7-8FC1-9D8B4DA7E5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2.1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시도 유입지별 방문객</a:t>
            </a:r>
          </a:p>
        </p:txBody>
      </p:sp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B76AE146-B1DA-4209-81A6-2320D848E3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2083757"/>
              </p:ext>
            </p:extLst>
          </p:nvPr>
        </p:nvGraphicFramePr>
        <p:xfrm>
          <a:off x="631825" y="1610707"/>
          <a:ext cx="5055866" cy="498317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1186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077827770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666016716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37461001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883019179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793248538"/>
                    </a:ext>
                  </a:extLst>
                </a:gridCol>
              </a:tblGrid>
              <a:tr h="253895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시도명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09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09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7187600"/>
                  </a:ext>
                </a:extLst>
              </a:tr>
              <a:tr h="253895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431,493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554,911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123,418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400,510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545,821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145,311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99,982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122,753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22,771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90,009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110,804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20,795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66,403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84,274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17,871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60,718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81,524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20,806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38,303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55,709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17,406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44,781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54,092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9,311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광주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44,132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53,783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9,651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경북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42,188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50,754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8,566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충북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30,753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45,492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14,739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전북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29,337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39,221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9,884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27,465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37,531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10,066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울산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23,818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31,957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8,139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강원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22,068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29,483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7,415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세종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8,563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11,770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3,207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5880224"/>
                  </a:ext>
                </a:extLst>
              </a:tr>
              <a:tr h="253895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1,460,523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1,909,879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449,356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DE856041-84DF-4100-A38D-BA39E95EFADF}"/>
              </a:ext>
            </a:extLst>
          </p:cNvPr>
          <p:cNvSpPr txBox="1"/>
          <p:nvPr/>
        </p:nvSpPr>
        <p:spPr>
          <a:xfrm>
            <a:off x="5127575" y="1366639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895CF56-2FB7-4C99-AB0E-0536DF21F5B4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09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1,909,879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3E434CD3-F985-4BFC-9B57-CFB630278E5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E33E164-2D69-42DA-A7FA-5D1ABEF1AE92}"/>
              </a:ext>
            </a:extLst>
          </p:cNvPr>
          <p:cNvSpPr/>
          <p:nvPr/>
        </p:nvSpPr>
        <p:spPr>
          <a:xfrm>
            <a:off x="6113417" y="176385"/>
            <a:ext cx="360779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서귀포시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C968C1A-9C26-4B43-AB8A-C0C1EF269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30</a:t>
            </a:fld>
            <a:endParaRPr lang="ko-KR" altLang="en-US"/>
          </a:p>
        </p:txBody>
      </p:sp>
      <p:pic>
        <p:nvPicPr>
          <p:cNvPr id="6" name="그래픽 5">
            <a:extLst>
              <a:ext uri="{FF2B5EF4-FFF2-40B4-BE49-F238E27FC236}">
                <a16:creationId xmlns:a16="http://schemas.microsoft.com/office/drawing/2014/main" id="{34704C71-5660-436D-8AAA-C90B67647A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60000" y="1440000"/>
            <a:ext cx="4229100" cy="5334000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01EEDDE1-CE4C-42FA-854E-0D90CF435D3A}"/>
              </a:ext>
            </a:extLst>
          </p:cNvPr>
          <p:cNvGrpSpPr/>
          <p:nvPr/>
        </p:nvGrpSpPr>
        <p:grpSpPr>
          <a:xfrm>
            <a:off x="8908113" y="5083480"/>
            <a:ext cx="584886" cy="935033"/>
            <a:chOff x="8784545" y="5695929"/>
            <a:chExt cx="584886" cy="935033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D4A1F28-875D-41D6-9AE3-65831E925B4C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20029116-3907-4FF3-A486-B6DE337676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1FB8A8D-CD88-41EA-94FE-668107C8E0D0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EDFD249B-D073-4E2F-8121-FBF2ADDA54B0}"/>
              </a:ext>
            </a:extLst>
          </p:cNvPr>
          <p:cNvSpPr txBox="1"/>
          <p:nvPr/>
        </p:nvSpPr>
        <p:spPr>
          <a:xfrm>
            <a:off x="7311894" y="6106650"/>
            <a:ext cx="2085849" cy="214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시도별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8123750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래픽 5">
            <a:extLst>
              <a:ext uri="{FF2B5EF4-FFF2-40B4-BE49-F238E27FC236}">
                <a16:creationId xmlns:a16="http://schemas.microsoft.com/office/drawing/2014/main" id="{11FDA290-D0BB-4AE3-8414-F367165D9C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59999" y="1080000"/>
            <a:ext cx="4138714" cy="521999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E12669C-6C82-4345-80F5-D5B742094F3D}"/>
              </a:ext>
            </a:extLst>
          </p:cNvPr>
          <p:cNvSpPr txBox="1"/>
          <p:nvPr/>
        </p:nvSpPr>
        <p:spPr>
          <a:xfrm>
            <a:off x="7509155" y="1638076"/>
            <a:ext cx="1300356" cy="24622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수도권 단위 방문객</a:t>
            </a:r>
          </a:p>
        </p:txBody>
      </p:sp>
      <p:sp>
        <p:nvSpPr>
          <p:cNvPr id="4" name="Rectangle 78">
            <a:extLst>
              <a:ext uri="{FF2B5EF4-FFF2-40B4-BE49-F238E27FC236}">
                <a16:creationId xmlns:a16="http://schemas.microsoft.com/office/drawing/2014/main" id="{F23FA3CE-8D07-496D-8725-34C22B44E8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시군 유입지별 방문객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1E4A12ED-D112-412E-86FF-E0ADB02660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331981"/>
              </p:ext>
            </p:extLst>
          </p:nvPr>
        </p:nvGraphicFramePr>
        <p:xfrm>
          <a:off x="631825" y="1610707"/>
          <a:ext cx="5616576" cy="497711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72183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10531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609026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09026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507522">
                  <a:extLst>
                    <a:ext uri="{9D8B030D-6E8A-4147-A177-3AD203B41FA5}">
                      <a16:colId xmlns:a16="http://schemas.microsoft.com/office/drawing/2014/main" val="3922430269"/>
                    </a:ext>
                  </a:extLst>
                </a:gridCol>
                <a:gridCol w="372183">
                  <a:extLst>
                    <a:ext uri="{9D8B030D-6E8A-4147-A177-3AD203B41FA5}">
                      <a16:colId xmlns:a16="http://schemas.microsoft.com/office/drawing/2014/main" val="2779694182"/>
                    </a:ext>
                  </a:extLst>
                </a:gridCol>
                <a:gridCol w="710531">
                  <a:extLst>
                    <a:ext uri="{9D8B030D-6E8A-4147-A177-3AD203B41FA5}">
                      <a16:colId xmlns:a16="http://schemas.microsoft.com/office/drawing/2014/main" val="2646512765"/>
                    </a:ext>
                  </a:extLst>
                </a:gridCol>
                <a:gridCol w="609026">
                  <a:extLst>
                    <a:ext uri="{9D8B030D-6E8A-4147-A177-3AD203B41FA5}">
                      <a16:colId xmlns:a16="http://schemas.microsoft.com/office/drawing/2014/main" val="3964211979"/>
                    </a:ext>
                  </a:extLst>
                </a:gridCol>
                <a:gridCol w="609026">
                  <a:extLst>
                    <a:ext uri="{9D8B030D-6E8A-4147-A177-3AD203B41FA5}">
                      <a16:colId xmlns:a16="http://schemas.microsoft.com/office/drawing/2014/main" val="2615351415"/>
                    </a:ext>
                  </a:extLst>
                </a:gridCol>
                <a:gridCol w="507522">
                  <a:extLst>
                    <a:ext uri="{9D8B030D-6E8A-4147-A177-3AD203B41FA5}">
                      <a16:colId xmlns:a16="http://schemas.microsoft.com/office/drawing/2014/main" val="2137560607"/>
                    </a:ext>
                  </a:extLst>
                </a:gridCol>
              </a:tblGrid>
              <a:tr h="254867"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시도 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 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시도 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 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2828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성남시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40,741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성남시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56,801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고양시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40,472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수원시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55,881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수원시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39,352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고양시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52,472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용인시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37,837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용인시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50,310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강남구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34,472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강남구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48,125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송파구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31,630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송파구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41,573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부천시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29,926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서초구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38,540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서초구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27,309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부천시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35,115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강서구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26,270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충북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청주시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31,050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창원시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22,172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화성시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30,913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관악구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21,638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강서구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30,603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충북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청주시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21,597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창원시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29,746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화성시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20,901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안양시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27,008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마포구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20,630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마포구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25,961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양천구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19,902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양천구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25,750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54867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1,025,674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1,330,031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5880224"/>
                  </a:ext>
                </a:extLst>
              </a:tr>
              <a:tr h="254867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1,460,523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1,909,879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CB6AC450-7163-4E72-A074-830ED8009545}"/>
              </a:ext>
            </a:extLst>
          </p:cNvPr>
          <p:cNvSpPr txBox="1"/>
          <p:nvPr/>
        </p:nvSpPr>
        <p:spPr>
          <a:xfrm>
            <a:off x="5688890" y="1354783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BCE8D8A-1639-4422-BE40-BAA9DE386E40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09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1,909,879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3B50C6DB-FCA8-4B63-9688-FD4105F98131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E78D71B-023F-4539-B509-6763F8B95426}"/>
              </a:ext>
            </a:extLst>
          </p:cNvPr>
          <p:cNvSpPr/>
          <p:nvPr/>
        </p:nvSpPr>
        <p:spPr>
          <a:xfrm>
            <a:off x="6113417" y="176385"/>
            <a:ext cx="360779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서귀포시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29DC663-B196-4151-BC1B-F4CFE85115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31</a:t>
            </a:fld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9FC6C18-F536-4FCB-A998-E8327F905BD1}"/>
              </a:ext>
            </a:extLst>
          </p:cNvPr>
          <p:cNvGrpSpPr/>
          <p:nvPr/>
        </p:nvGrpSpPr>
        <p:grpSpPr>
          <a:xfrm>
            <a:off x="7104027" y="5034053"/>
            <a:ext cx="584886" cy="935033"/>
            <a:chOff x="8784545" y="5695929"/>
            <a:chExt cx="584886" cy="935033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43AD00CB-FEEA-42A4-8811-AE766BC5E060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DDA01E91-A3EF-4B88-ABE7-D33E9D71E7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85C8FFF-E07A-4F45-A87A-C6948D1444E8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20DF9ECE-7EFC-4084-B292-2EE315CEAA7B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수도권 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시군구별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9429772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AF508DB-BA8D-40C0-8770-766E0857495C}"/>
              </a:ext>
            </a:extLst>
          </p:cNvPr>
          <p:cNvSpPr txBox="1"/>
          <p:nvPr/>
        </p:nvSpPr>
        <p:spPr>
          <a:xfrm>
            <a:off x="4788964" y="1366858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2D8453-C51E-480F-A2CA-448ECD96B708}"/>
              </a:ext>
            </a:extLst>
          </p:cNvPr>
          <p:cNvSpPr/>
          <p:nvPr/>
        </p:nvSpPr>
        <p:spPr>
          <a:xfrm>
            <a:off x="847567" y="1286020"/>
            <a:ext cx="1717137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09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</a:t>
            </a:r>
          </a:p>
        </p:txBody>
      </p:sp>
      <p:sp>
        <p:nvSpPr>
          <p:cNvPr id="6" name="Rectangle 78">
            <a:extLst>
              <a:ext uri="{FF2B5EF4-FFF2-40B4-BE49-F238E27FC236}">
                <a16:creationId xmlns:a16="http://schemas.microsoft.com/office/drawing/2014/main" id="{77CA7728-2D98-431C-B9B4-8FD93C2D13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3.1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서귀포시 </a:t>
            </a:r>
            <a:r>
              <a:rPr lang="ko-KR" altLang="en-US" sz="16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행정동별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전체 행정동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7520DC2-4DEC-400F-B5E3-7F0B09031CF7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서귀포시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068ACF2-18CD-4AD1-A52E-375F59BD0218}"/>
              </a:ext>
            </a:extLst>
          </p:cNvPr>
          <p:cNvSpPr txBox="1"/>
          <p:nvPr/>
        </p:nvSpPr>
        <p:spPr>
          <a:xfrm>
            <a:off x="6569869" y="2051846"/>
            <a:ext cx="2823209" cy="24622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2021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년 </a:t>
            </a:r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09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월 기준 행정동 단위 방문객</a:t>
            </a: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A961C433-023A-48DA-A353-923640AC1A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4988551"/>
              </p:ext>
            </p:extLst>
          </p:nvPr>
        </p:nvGraphicFramePr>
        <p:xfrm>
          <a:off x="631825" y="1606717"/>
          <a:ext cx="4755014" cy="507365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77507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7507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22430269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77969418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646512765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64211979"/>
                    </a:ext>
                  </a:extLst>
                </a:gridCol>
              </a:tblGrid>
              <a:tr h="251293"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algn="ctr" fontAlgn="ctr"/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1293">
                <a:tc gridSpan="2"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28283"/>
                  </a:ext>
                </a:extLst>
              </a:tr>
              <a:tr h="251293">
                <a:tc rowSpan="17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492,794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600,805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436,322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558,076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340,846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434,201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대정읍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186,146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331,615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78.1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229,188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292,005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188,595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274,992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182,093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257,358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162,334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256,014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중앙동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98,013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168,727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송산동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147,081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167,343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대천동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123,634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156,638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천지동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89,209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129,596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영천동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87,116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113,470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정방동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91,168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111,993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효돈동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47,937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66,181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동홍동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46,915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61,217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3961389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서홍동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19,882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26,416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5359297"/>
                  </a:ext>
                </a:extLst>
              </a:tr>
              <a:tr h="251293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2,969,273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4,006,647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E3170FE-4C71-43C3-BAE1-A2973F21C3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32</a:t>
            </a:fld>
            <a:endParaRPr lang="ko-KR" altLang="en-US"/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9091347E-10CE-4685-9FDD-2838406339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80000" y="1440000"/>
            <a:ext cx="4229100" cy="5334000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0C0F13C4-14B2-4DF6-A333-86D6E474EEB2}"/>
              </a:ext>
            </a:extLst>
          </p:cNvPr>
          <p:cNvGrpSpPr/>
          <p:nvPr/>
        </p:nvGrpSpPr>
        <p:grpSpPr>
          <a:xfrm>
            <a:off x="9273927" y="4697916"/>
            <a:ext cx="584886" cy="935033"/>
            <a:chOff x="8784545" y="5695929"/>
            <a:chExt cx="584886" cy="935033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3AB4C83F-AD9D-45AE-8229-C4A70F6BA77C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BF19EA39-DDD6-4617-B442-D52A30BE59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87D1EE8-4F34-409A-ACCC-E0C2AC44B03A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4AAFB364-97E2-410B-B36B-E54AA8139558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41632740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AF508DB-BA8D-40C0-8770-766E0857495C}"/>
              </a:ext>
            </a:extLst>
          </p:cNvPr>
          <p:cNvSpPr txBox="1"/>
          <p:nvPr/>
        </p:nvSpPr>
        <p:spPr>
          <a:xfrm>
            <a:off x="4788964" y="1366858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2D8453-C51E-480F-A2CA-448ECD96B708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09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4,397,832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6" name="Rectangle 78">
            <a:extLst>
              <a:ext uri="{FF2B5EF4-FFF2-40B4-BE49-F238E27FC236}">
                <a16:creationId xmlns:a16="http://schemas.microsoft.com/office/drawing/2014/main" id="{77CA7728-2D98-431C-B9B4-8FD93C2D13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서귀포시 블록 단위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상위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15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위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7520DC2-4DEC-400F-B5E3-7F0B09031CF7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서귀포시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BE4956A-44CB-40C1-8BA9-67A672457BF1}"/>
              </a:ext>
            </a:extLst>
          </p:cNvPr>
          <p:cNvSpPr txBox="1"/>
          <p:nvPr/>
        </p:nvSpPr>
        <p:spPr>
          <a:xfrm>
            <a:off x="6569869" y="2051846"/>
            <a:ext cx="2694969" cy="24622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2021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년 </a:t>
            </a:r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09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월 기준 블록 단위 방문객</a:t>
            </a: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5B1220AD-693C-43B5-946D-FD206B4E4B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4267368"/>
              </p:ext>
            </p:extLst>
          </p:nvPr>
        </p:nvGraphicFramePr>
        <p:xfrm>
          <a:off x="631825" y="1606717"/>
          <a:ext cx="4755014" cy="504572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77507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7507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22430269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77969418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646512765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64211979"/>
                    </a:ext>
                  </a:extLst>
                </a:gridCol>
              </a:tblGrid>
              <a:tr h="279214"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79214">
                <a:tc gridSpan="2"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28283"/>
                  </a:ext>
                </a:extLst>
              </a:tr>
              <a:tr h="279214">
                <a:tc rowSpan="15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서광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270,112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572,648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299,413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470,872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402,978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439,438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190,982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358,019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87.5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259,488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337,062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219,686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306,569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158,098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289,494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대정해안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174,913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251,628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175,146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249,831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232,912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240,408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238,203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193,389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-18.8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187,859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179,480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107,195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172,499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98,013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168,727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147,567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167,768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79214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상위 15위 전체 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3,162,565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4,397,832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56F084E-B1A8-416A-9805-A349551E2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33</a:t>
            </a:fld>
            <a:endParaRPr lang="ko-KR" altLang="en-US"/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7773BDB9-2189-4181-8C88-7A6A56811F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80000" y="1440000"/>
            <a:ext cx="4229100" cy="5334000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C0FC4299-6BC1-4EAA-B075-46526065A7D7}"/>
              </a:ext>
            </a:extLst>
          </p:cNvPr>
          <p:cNvGrpSpPr/>
          <p:nvPr/>
        </p:nvGrpSpPr>
        <p:grpSpPr>
          <a:xfrm>
            <a:off x="9273927" y="4697916"/>
            <a:ext cx="584886" cy="935033"/>
            <a:chOff x="8784545" y="5695929"/>
            <a:chExt cx="584886" cy="935033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F21CFD5E-297C-4CB5-8641-906BE430310D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6090BDC4-F4A6-4AF0-80E9-346531F4FC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288A935-9227-4B2F-83C2-EB9745A8B0FF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3F587B7C-4DF8-431B-A272-112B4B4D7B6C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5046984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02858ABB-1BD0-4A13-B5D1-3E1493AEDA0D}"/>
              </a:ext>
            </a:extLst>
          </p:cNvPr>
          <p:cNvSpPr txBox="1"/>
          <p:nvPr/>
        </p:nvSpPr>
        <p:spPr>
          <a:xfrm>
            <a:off x="8670108" y="455879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D239F9EA-56CD-4028-91B8-8CF2FB3568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9719928"/>
              </p:ext>
            </p:extLst>
          </p:nvPr>
        </p:nvGraphicFramePr>
        <p:xfrm>
          <a:off x="594501" y="4798013"/>
          <a:ext cx="8758362" cy="16551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9061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149973486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2680024600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131730530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9781362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38232894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230099473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12539231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828189353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375440304"/>
                    </a:ext>
                  </a:extLst>
                </a:gridCol>
              </a:tblGrid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03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04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05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06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07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08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총합계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57,371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16,804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4,218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3,343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3,805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3,850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4,250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6,907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4,367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4,450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2,529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2,607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114,501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1,729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1,935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2,527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2,486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3,311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3,293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2,889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4,211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4,271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-55,642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-14,869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-1,691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-857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-494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-557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-1,361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-2,696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-88.5%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-40.1%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-25.6%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-14.5%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-32%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-39%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-2.2%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sp>
        <p:nvSpPr>
          <p:cNvPr id="24" name="타원 23">
            <a:extLst>
              <a:ext uri="{FF2B5EF4-FFF2-40B4-BE49-F238E27FC236}">
                <a16:creationId xmlns:a16="http://schemas.microsoft.com/office/drawing/2014/main" id="{D721980A-F425-4875-9A19-96D0285EDEB8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Rectangle 78">
            <a:extLst>
              <a:ext uri="{FF2B5EF4-FFF2-40B4-BE49-F238E27FC236}">
                <a16:creationId xmlns:a16="http://schemas.microsoft.com/office/drawing/2014/main" id="{AF3121B3-21AB-4AD2-B232-F368935A34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4.1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월별 외국인 방문객 추이</a:t>
            </a:r>
            <a:endParaRPr lang="ko-KR" altLang="en-US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52483CD-6BE2-4B8D-B5FC-A6B062087093}"/>
              </a:ext>
            </a:extLst>
          </p:cNvPr>
          <p:cNvSpPr/>
          <p:nvPr/>
        </p:nvSpPr>
        <p:spPr>
          <a:xfrm>
            <a:off x="847567" y="1286020"/>
            <a:ext cx="1691489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외국인 전체 방문객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E3206D8-EACC-47A1-9969-333ECE8790F5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서귀포시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9" name="차트 8">
            <a:extLst>
              <a:ext uri="{FF2B5EF4-FFF2-40B4-BE49-F238E27FC236}">
                <a16:creationId xmlns:a16="http://schemas.microsoft.com/office/drawing/2014/main" id="{1177C27E-1361-4891-822E-78E987AD82D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94597509"/>
              </p:ext>
            </p:extLst>
          </p:nvPr>
        </p:nvGraphicFramePr>
        <p:xfrm>
          <a:off x="649332" y="1599639"/>
          <a:ext cx="8642350" cy="30887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F64F7D1-E6CF-4EDB-B664-55DC552BE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28269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8">
            <a:extLst>
              <a:ext uri="{FF2B5EF4-FFF2-40B4-BE49-F238E27FC236}">
                <a16:creationId xmlns:a16="http://schemas.microsoft.com/office/drawing/2014/main" id="{8A7ABBEC-BEEF-4321-B803-6FA5CE408A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4.2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국적별 외국인 방문객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97707E-0FD5-42D0-BDBB-84E8C5D3F4EB}"/>
              </a:ext>
            </a:extLst>
          </p:cNvPr>
          <p:cNvSpPr txBox="1"/>
          <p:nvPr/>
        </p:nvSpPr>
        <p:spPr>
          <a:xfrm>
            <a:off x="5867920" y="1401474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66D6E0B7-6633-4615-9331-4DECF7128B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9213985"/>
              </p:ext>
            </p:extLst>
          </p:nvPr>
        </p:nvGraphicFramePr>
        <p:xfrm>
          <a:off x="631824" y="1612583"/>
          <a:ext cx="5760000" cy="474469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04000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1522758302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752443337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588763711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3569943168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</a:tblGrid>
              <a:tr h="249721"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09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09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국적명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인구수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점유율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국적명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인구수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점유율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4554377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중국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2,808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중국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2,703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8438832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미국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미국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689614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미얀마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미얀마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0677500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필리핀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필리핀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7844493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인도네시아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러시아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756521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네덜란드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네덜란드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440363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러시아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인도네시아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158351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캐나다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루마니아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557445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루마니아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카자흐스탄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764815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말레이시아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프랑스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287132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프랑스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말레이시아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독일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캐나다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베트남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타이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타이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베트남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5052838"/>
                  </a:ext>
                </a:extLst>
              </a:tr>
              <a:tr h="249721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5592134"/>
                  </a:ext>
                </a:extLst>
              </a:tr>
              <a:tr h="249721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4,367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4,271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id="{B6DBD80F-F721-4D57-BC66-3BE3F21B2A8C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09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4,271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0954542-BDA4-4423-8445-C33C8909520B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AC328B8-E9E3-4709-85D0-ED9671326A78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서귀포시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1" name="차트 10">
            <a:extLst>
              <a:ext uri="{FF2B5EF4-FFF2-40B4-BE49-F238E27FC236}">
                <a16:creationId xmlns:a16="http://schemas.microsoft.com/office/drawing/2014/main" id="{D52A1C58-774F-417A-B5AA-B6D315CA1B2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16707841"/>
              </p:ext>
            </p:extLst>
          </p:nvPr>
        </p:nvGraphicFramePr>
        <p:xfrm>
          <a:off x="6392093" y="1240115"/>
          <a:ext cx="3514176" cy="50918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B7FDEE8-8149-4E4B-B16B-CCF303238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62795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8">
            <a:extLst>
              <a:ext uri="{FF2B5EF4-FFF2-40B4-BE49-F238E27FC236}">
                <a16:creationId xmlns:a16="http://schemas.microsoft.com/office/drawing/2014/main" id="{8911E6F1-0D19-4207-A15B-70CD350BDA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4.3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서귀포시 </a:t>
            </a:r>
            <a:r>
              <a:rPr lang="ko-KR" altLang="en-US" sz="16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행정동별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외국인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전체 행정동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3944F26-CBB3-4BEC-AC02-2EB52C44F270}"/>
              </a:ext>
            </a:extLst>
          </p:cNvPr>
          <p:cNvSpPr txBox="1"/>
          <p:nvPr/>
        </p:nvSpPr>
        <p:spPr>
          <a:xfrm>
            <a:off x="4754935" y="1365578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D3CEFC4F-E2F7-40CE-9628-0DC01629BA39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7EE225E-23A3-4FDF-9658-D56FD1D93CD0}"/>
              </a:ext>
            </a:extLst>
          </p:cNvPr>
          <p:cNvSpPr/>
          <p:nvPr/>
        </p:nvSpPr>
        <p:spPr>
          <a:xfrm>
            <a:off x="847567" y="1286020"/>
            <a:ext cx="2745880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09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4,271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9F8DA92-9634-434E-A4C9-C706757D3F2A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서귀포시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FA6EB831-1BE4-4D3F-803A-A6E63EF7F4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6338930"/>
              </p:ext>
            </p:extLst>
          </p:nvPr>
        </p:nvGraphicFramePr>
        <p:xfrm>
          <a:off x="631825" y="1606717"/>
          <a:ext cx="4755014" cy="507365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77507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7507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22430269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77969418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646512765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64211979"/>
                    </a:ext>
                  </a:extLst>
                </a:gridCol>
              </a:tblGrid>
              <a:tr h="251293"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1293">
                <a:tc gridSpan="2"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28283"/>
                  </a:ext>
                </a:extLst>
              </a:tr>
              <a:tr h="251293">
                <a:tc rowSpan="17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749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-19.4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대정읍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-23.8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동홍동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송산동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정방동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대천동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천지동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중앙동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서홍동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영천동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3961389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효돈동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5359297"/>
                  </a:ext>
                </a:extLst>
              </a:tr>
              <a:tr h="251293"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4,367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4,271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E281FE7D-4BC3-479C-9A8D-A010BAFFE3D8}"/>
              </a:ext>
            </a:extLst>
          </p:cNvPr>
          <p:cNvSpPr txBox="1"/>
          <p:nvPr/>
        </p:nvSpPr>
        <p:spPr>
          <a:xfrm>
            <a:off x="6340640" y="2051846"/>
            <a:ext cx="3252814" cy="24622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2021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년 </a:t>
            </a:r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09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월 기준 행정동 단위 외국인 방문객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0890F6D-89A7-4D10-9FA7-B88800E81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36</a:t>
            </a:fld>
            <a:endParaRPr lang="ko-KR" altLang="en-US"/>
          </a:p>
        </p:txBody>
      </p:sp>
      <p:pic>
        <p:nvPicPr>
          <p:cNvPr id="6" name="그래픽 5">
            <a:extLst>
              <a:ext uri="{FF2B5EF4-FFF2-40B4-BE49-F238E27FC236}">
                <a16:creationId xmlns:a16="http://schemas.microsoft.com/office/drawing/2014/main" id="{310A54B4-93DA-4B64-9C32-C7A2780CFF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80000" y="1440000"/>
            <a:ext cx="4229100" cy="5334000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DA26CA21-72E9-418B-ADD0-B6183544C4AF}"/>
              </a:ext>
            </a:extLst>
          </p:cNvPr>
          <p:cNvGrpSpPr/>
          <p:nvPr/>
        </p:nvGrpSpPr>
        <p:grpSpPr>
          <a:xfrm>
            <a:off x="9273927" y="4697916"/>
            <a:ext cx="584886" cy="935033"/>
            <a:chOff x="8784545" y="5695929"/>
            <a:chExt cx="584886" cy="935033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7ABA4CDB-9C15-4CF2-8430-434F20B00FAA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51E63D5C-930E-400F-A19B-36777E3524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A57AEF8-0134-4B1E-8A55-1140276E5B03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3B0C4231-81D7-4EC0-BB5B-9113635B070C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2392771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AF508DB-BA8D-40C0-8770-766E0857495C}"/>
              </a:ext>
            </a:extLst>
          </p:cNvPr>
          <p:cNvSpPr txBox="1"/>
          <p:nvPr/>
        </p:nvSpPr>
        <p:spPr>
          <a:xfrm>
            <a:off x="4788964" y="1366858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2D8453-C51E-480F-A2CA-448ECD96B708}"/>
              </a:ext>
            </a:extLst>
          </p:cNvPr>
          <p:cNvSpPr/>
          <p:nvPr/>
        </p:nvSpPr>
        <p:spPr>
          <a:xfrm>
            <a:off x="847567" y="1286020"/>
            <a:ext cx="2745880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09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4,271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6" name="Rectangle 78">
            <a:extLst>
              <a:ext uri="{FF2B5EF4-FFF2-40B4-BE49-F238E27FC236}">
                <a16:creationId xmlns:a16="http://schemas.microsoft.com/office/drawing/2014/main" id="{77CA7728-2D98-431C-B9B4-8FD93C2D13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4.4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서귀포시 블록 단위 외국인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상위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15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위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431D658-D278-47C6-8B3C-65CC5DB26EF4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서귀포시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7F46CF8-24CC-4C55-878D-486C706EFC46}"/>
              </a:ext>
            </a:extLst>
          </p:cNvPr>
          <p:cNvSpPr txBox="1"/>
          <p:nvPr/>
        </p:nvSpPr>
        <p:spPr>
          <a:xfrm>
            <a:off x="6314081" y="2051846"/>
            <a:ext cx="3124573" cy="24622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2021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년 </a:t>
            </a:r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09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월 기준 블록 단위 외국인 방문객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F44A778E-1C56-4140-AEEB-6F974C3EBD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3899216"/>
              </p:ext>
            </p:extLst>
          </p:nvPr>
        </p:nvGraphicFramePr>
        <p:xfrm>
          <a:off x="631825" y="1606717"/>
          <a:ext cx="4755014" cy="504572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77507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7507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22430269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77969418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646512765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64211979"/>
                    </a:ext>
                  </a:extLst>
                </a:gridCol>
              </a:tblGrid>
              <a:tr h="279214"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79214">
                <a:tc gridSpan="2"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28283"/>
                  </a:ext>
                </a:extLst>
              </a:tr>
              <a:tr h="279214">
                <a:tc rowSpan="15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정방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서광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-37.3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대정해안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-18.9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7921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천지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대정중산간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79214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4,367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4,271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A3C7376-960A-4713-8DAC-4798E1F01D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37</a:t>
            </a:fld>
            <a:endParaRPr lang="ko-KR" altLang="en-US"/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D392608B-FB4B-49D2-8587-DA19AAE3B3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80000" y="1440000"/>
            <a:ext cx="4229100" cy="5334000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26A5B117-6DBA-46B3-8307-6F93EAB646B5}"/>
              </a:ext>
            </a:extLst>
          </p:cNvPr>
          <p:cNvGrpSpPr/>
          <p:nvPr/>
        </p:nvGrpSpPr>
        <p:grpSpPr>
          <a:xfrm>
            <a:off x="9273927" y="4697916"/>
            <a:ext cx="584886" cy="935033"/>
            <a:chOff x="8784545" y="5695929"/>
            <a:chExt cx="584886" cy="935033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A9CFDBB3-BBEC-45A9-8945-6D03DC2AE944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79109609-0E8B-4BC9-BA53-A7EC353FF8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035CF60-FB24-4AD7-81E8-CC1B90B17C99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A6DE0FD0-9060-4211-9D28-C2EF0630E3BB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5441413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036E5B05-C756-445F-A2F8-EA97230D563E}"/>
              </a:ext>
            </a:extLst>
          </p:cNvPr>
          <p:cNvSpPr/>
          <p:nvPr/>
        </p:nvSpPr>
        <p:spPr>
          <a:xfrm>
            <a:off x="0" y="6721098"/>
            <a:ext cx="9906000" cy="3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FDDAE06-B9AC-48B6-AB33-B0A004578BBB}"/>
              </a:ext>
            </a:extLst>
          </p:cNvPr>
          <p:cNvSpPr/>
          <p:nvPr/>
        </p:nvSpPr>
        <p:spPr>
          <a:xfrm>
            <a:off x="0" y="0"/>
            <a:ext cx="9930607" cy="12540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8918CA54-8D58-419E-9422-F705970E6064}"/>
              </a:ext>
            </a:extLst>
          </p:cNvPr>
          <p:cNvGrpSpPr>
            <a:grpSpLocks noChangeAspect="1"/>
          </p:cNvGrpSpPr>
          <p:nvPr/>
        </p:nvGrpSpPr>
        <p:grpSpPr>
          <a:xfrm>
            <a:off x="173360" y="169991"/>
            <a:ext cx="1462486" cy="440879"/>
            <a:chOff x="839788" y="1164924"/>
            <a:chExt cx="11491539" cy="3464226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D592B4D4-4B28-44EE-ADAA-070070C63E4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086" b="94394" l="7925" r="91572">
                          <a14:foregroundMark x1="35472" y1="7953" x2="48553" y2="2608"/>
                          <a14:foregroundMark x1="48553" y1="2608" x2="61509" y2="6649"/>
                          <a14:foregroundMark x1="61509" y1="6649" x2="55094" y2="17731"/>
                          <a14:foregroundMark x1="8679" y1="45241" x2="8176" y2="57627"/>
                          <a14:foregroundMark x1="45031" y1="94524" x2="52201" y2="94263"/>
                          <a14:foregroundMark x1="91698" y1="53846" x2="90692" y2="57627"/>
                          <a14:foregroundMark x1="49560" y1="2086" x2="49560" y2="2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9788" y="1164924"/>
              <a:ext cx="3590690" cy="3464226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3E68B75B-9652-4AFC-958F-C9D44695A7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877" b="88889" l="3624" r="95302">
                          <a14:foregroundMark x1="7651" y1="18519" x2="7651" y2="18519"/>
                          <a14:foregroundMark x1="10336" y1="43827" x2="10738" y2="43827"/>
                          <a14:foregroundMark x1="3758" y1="16667" x2="3758" y2="16667"/>
                          <a14:foregroundMark x1="15839" y1="45679" x2="15839" y2="45679"/>
                          <a14:foregroundMark x1="27785" y1="32099" x2="27785" y2="32099"/>
                          <a14:foregroundMark x1="28456" y1="60494" x2="28456" y2="60494"/>
                          <a14:foregroundMark x1="43087" y1="26543" x2="43087" y2="26543"/>
                          <a14:foregroundMark x1="42416" y1="85185" x2="42416" y2="85185"/>
                          <a14:foregroundMark x1="60134" y1="30864" x2="60134" y2="30864"/>
                          <a14:foregroundMark x1="56644" y1="50000" x2="56644" y2="50000"/>
                          <a14:foregroundMark x1="62953" y1="67901" x2="62953" y2="67901"/>
                          <a14:foregroundMark x1="79463" y1="49383" x2="79463" y2="49383"/>
                          <a14:foregroundMark x1="79463" y1="33333" x2="79463" y2="33333"/>
                          <a14:foregroundMark x1="78121" y1="70988" x2="78121" y2="70988"/>
                          <a14:foregroundMark x1="86443" y1="52469" x2="86443" y2="52469"/>
                          <a14:foregroundMark x1="95302" y1="44444" x2="94899" y2="4382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30478" y="2038019"/>
              <a:ext cx="7900849" cy="1718037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0D22655F-00FB-4BD3-B40B-319200195D37}"/>
              </a:ext>
            </a:extLst>
          </p:cNvPr>
          <p:cNvSpPr txBox="1"/>
          <p:nvPr/>
        </p:nvSpPr>
        <p:spPr>
          <a:xfrm>
            <a:off x="631825" y="2070688"/>
            <a:ext cx="8826211" cy="149816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tabLst>
                <a:tab pos="5562600" algn="l"/>
              </a:tabLst>
            </a:pPr>
            <a:r>
              <a:rPr lang="en-US" altLang="ko-KR" sz="3600" b="1" dirty="0">
                <a:ln w="3175">
                  <a:noFill/>
                </a:ln>
                <a:solidFill>
                  <a:srgbClr val="422E2E"/>
                </a:solidFill>
                <a:latin typeface="한컴 윤체 B" panose="02020603020101020101" pitchFamily="18" charset="-127"/>
                <a:ea typeface="한컴 윤체 B" panose="02020603020101020101" pitchFamily="18" charset="-127"/>
              </a:rPr>
              <a:t>Chapter. 04 </a:t>
            </a:r>
          </a:p>
          <a:p>
            <a:pPr>
              <a:lnSpc>
                <a:spcPct val="150000"/>
              </a:lnSpc>
              <a:tabLst>
                <a:tab pos="5562600" algn="l"/>
              </a:tabLst>
            </a:pPr>
            <a:r>
              <a:rPr lang="ko-KR" altLang="en-US" sz="2800" b="1" dirty="0">
                <a:ln w="3175">
                  <a:noFill/>
                </a:ln>
                <a:solidFill>
                  <a:schemeClr val="accent4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행정동 단위 방문객 분석</a:t>
            </a:r>
            <a:endParaRPr lang="en-US" altLang="ko-KR" sz="2800" b="1" dirty="0">
              <a:ln w="3175">
                <a:noFill/>
              </a:ln>
              <a:solidFill>
                <a:schemeClr val="accent4"/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4509307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AF508DB-BA8D-40C0-8770-766E0857495C}"/>
              </a:ext>
            </a:extLst>
          </p:cNvPr>
          <p:cNvSpPr txBox="1"/>
          <p:nvPr/>
        </p:nvSpPr>
        <p:spPr>
          <a:xfrm>
            <a:off x="4383250" y="137759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1.1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총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상위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15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위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71D2891-4DCD-458A-A4A3-C4CF46998A32}"/>
              </a:ext>
            </a:extLst>
          </p:cNvPr>
          <p:cNvSpPr/>
          <p:nvPr/>
        </p:nvSpPr>
        <p:spPr>
          <a:xfrm>
            <a:off x="847567" y="1286020"/>
            <a:ext cx="2124299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09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기준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758D0D52-5CFE-406A-88E7-38A4BD3D5C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3742705"/>
              </p:ext>
            </p:extLst>
          </p:nvPr>
        </p:nvGraphicFramePr>
        <p:xfrm>
          <a:off x="631826" y="1610708"/>
          <a:ext cx="4383328" cy="506631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1815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1242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1242000">
                  <a:extLst>
                    <a:ext uri="{9D8B030D-6E8A-4147-A177-3AD203B41FA5}">
                      <a16:colId xmlns:a16="http://schemas.microsoft.com/office/drawing/2014/main" val="4144726530"/>
                    </a:ext>
                  </a:extLst>
                </a:gridCol>
                <a:gridCol w="690586">
                  <a:extLst>
                    <a:ext uri="{9D8B030D-6E8A-4147-A177-3AD203B41FA5}">
                      <a16:colId xmlns:a16="http://schemas.microsoft.com/office/drawing/2014/main" val="2077827770"/>
                    </a:ext>
                  </a:extLst>
                </a:gridCol>
                <a:gridCol w="690586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</a:tblGrid>
              <a:tr h="266648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시군구명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09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7187600"/>
                  </a:ext>
                </a:extLst>
              </a:tr>
              <a:tr h="266648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1,084,456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828,307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600,805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558,076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524,860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522,377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517,264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504,212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434,201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429,182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대정읍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331,615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292,005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274,992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257,358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256,014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66648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2,963,068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7685637"/>
                  </a:ext>
                </a:extLst>
              </a:tr>
              <a:tr h="266648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합계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10,378,792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D883981C-25BE-40E8-A8F7-DCB93C7F335A}"/>
              </a:ext>
            </a:extLst>
          </p:cNvPr>
          <p:cNvSpPr txBox="1"/>
          <p:nvPr/>
        </p:nvSpPr>
        <p:spPr>
          <a:xfrm>
            <a:off x="5997677" y="1905118"/>
            <a:ext cx="3600666" cy="2769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2021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09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월 기준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행정동 단위 방문객 수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1242A9E-FAD4-47EC-991A-AC0B6CC34177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행정동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D143A74-E3B0-4E31-A5C0-8E5E14EC44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39</a:t>
            </a:fld>
            <a:endParaRPr lang="ko-KR" altLang="en-US"/>
          </a:p>
        </p:txBody>
      </p:sp>
      <p:pic>
        <p:nvPicPr>
          <p:cNvPr id="9" name="그래픽 8">
            <a:extLst>
              <a:ext uri="{FF2B5EF4-FFF2-40B4-BE49-F238E27FC236}">
                <a16:creationId xmlns:a16="http://schemas.microsoft.com/office/drawing/2014/main" id="{F0DE0177-1918-4D68-91AD-E7707E3622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80000" y="1440000"/>
            <a:ext cx="4229100" cy="5334000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F113545E-5662-4351-8C15-EB4EE1CB6E8B}"/>
              </a:ext>
            </a:extLst>
          </p:cNvPr>
          <p:cNvGrpSpPr/>
          <p:nvPr/>
        </p:nvGrpSpPr>
        <p:grpSpPr>
          <a:xfrm>
            <a:off x="9273927" y="4697916"/>
            <a:ext cx="584886" cy="935033"/>
            <a:chOff x="8784545" y="5695929"/>
            <a:chExt cx="584886" cy="935033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F324039D-5071-4F3B-910C-646C27BBD5DE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528D786D-2C1E-4A79-8BF6-3FAF12390ED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3D6B433-1316-4B57-9724-D9C14DB13E61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A2B9D29A-00BD-4195-BFD4-568C330EC898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7987047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036E5B05-C756-445F-A2F8-EA97230D563E}"/>
              </a:ext>
            </a:extLst>
          </p:cNvPr>
          <p:cNvSpPr/>
          <p:nvPr/>
        </p:nvSpPr>
        <p:spPr>
          <a:xfrm>
            <a:off x="0" y="6721098"/>
            <a:ext cx="9906000" cy="3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5E74C2D-B7C7-481C-A0B1-6B12B8652CF7}"/>
              </a:ext>
            </a:extLst>
          </p:cNvPr>
          <p:cNvSpPr/>
          <p:nvPr/>
        </p:nvSpPr>
        <p:spPr>
          <a:xfrm>
            <a:off x="0" y="0"/>
            <a:ext cx="9930607" cy="12540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125226C4-C218-4B48-8F00-95F284DCABA9}"/>
              </a:ext>
            </a:extLst>
          </p:cNvPr>
          <p:cNvGrpSpPr>
            <a:grpSpLocks noChangeAspect="1"/>
          </p:cNvGrpSpPr>
          <p:nvPr/>
        </p:nvGrpSpPr>
        <p:grpSpPr>
          <a:xfrm>
            <a:off x="173360" y="169991"/>
            <a:ext cx="1462486" cy="440879"/>
            <a:chOff x="839788" y="1164924"/>
            <a:chExt cx="11491539" cy="3464226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9043616C-D747-4E3A-BED8-B5B130D7EAC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086" b="94394" l="7925" r="91572">
                          <a14:foregroundMark x1="35472" y1="7953" x2="48553" y2="2608"/>
                          <a14:foregroundMark x1="48553" y1="2608" x2="61509" y2="6649"/>
                          <a14:foregroundMark x1="61509" y1="6649" x2="55094" y2="17731"/>
                          <a14:foregroundMark x1="8679" y1="45241" x2="8176" y2="57627"/>
                          <a14:foregroundMark x1="45031" y1="94524" x2="52201" y2="94263"/>
                          <a14:foregroundMark x1="91698" y1="53846" x2="90692" y2="57627"/>
                          <a14:foregroundMark x1="49560" y1="2086" x2="49560" y2="2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9788" y="1164924"/>
              <a:ext cx="3590690" cy="3464226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F36E23CE-1413-4E45-B423-115D6CBCD41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877" b="88889" l="3624" r="95302">
                          <a14:foregroundMark x1="7651" y1="18519" x2="7651" y2="18519"/>
                          <a14:foregroundMark x1="10336" y1="43827" x2="10738" y2="43827"/>
                          <a14:foregroundMark x1="3758" y1="16667" x2="3758" y2="16667"/>
                          <a14:foregroundMark x1="15839" y1="45679" x2="15839" y2="45679"/>
                          <a14:foregroundMark x1="27785" y1="32099" x2="27785" y2="32099"/>
                          <a14:foregroundMark x1="28456" y1="60494" x2="28456" y2="60494"/>
                          <a14:foregroundMark x1="43087" y1="26543" x2="43087" y2="26543"/>
                          <a14:foregroundMark x1="42416" y1="85185" x2="42416" y2="85185"/>
                          <a14:foregroundMark x1="60134" y1="30864" x2="60134" y2="30864"/>
                          <a14:foregroundMark x1="56644" y1="50000" x2="56644" y2="50000"/>
                          <a14:foregroundMark x1="62953" y1="67901" x2="62953" y2="67901"/>
                          <a14:foregroundMark x1="79463" y1="49383" x2="79463" y2="49383"/>
                          <a14:foregroundMark x1="79463" y1="33333" x2="79463" y2="33333"/>
                          <a14:foregroundMark x1="78121" y1="70988" x2="78121" y2="70988"/>
                          <a14:foregroundMark x1="86443" y1="52469" x2="86443" y2="52469"/>
                          <a14:foregroundMark x1="95302" y1="44444" x2="94899" y2="4382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30478" y="2038019"/>
              <a:ext cx="7900849" cy="1718037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9508DA01-E2CA-4604-92C9-E1478DB4D002}"/>
              </a:ext>
            </a:extLst>
          </p:cNvPr>
          <p:cNvSpPr txBox="1"/>
          <p:nvPr/>
        </p:nvSpPr>
        <p:spPr>
          <a:xfrm>
            <a:off x="631825" y="2070688"/>
            <a:ext cx="8826211" cy="149816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tabLst>
                <a:tab pos="5562600" algn="l"/>
              </a:tabLst>
            </a:pPr>
            <a:r>
              <a:rPr lang="en-US" altLang="ko-KR" sz="3600" b="1" dirty="0">
                <a:ln w="3175">
                  <a:noFill/>
                </a:ln>
                <a:solidFill>
                  <a:srgbClr val="4C4B46"/>
                </a:solidFill>
                <a:latin typeface="한컴 윤체 B" panose="02020603020101020101" pitchFamily="18" charset="-127"/>
                <a:ea typeface="한컴 윤체 B" panose="02020603020101020101" pitchFamily="18" charset="-127"/>
              </a:rPr>
              <a:t>Chapter. 01 </a:t>
            </a:r>
          </a:p>
          <a:p>
            <a:pPr>
              <a:lnSpc>
                <a:spcPct val="150000"/>
              </a:lnSpc>
              <a:tabLst>
                <a:tab pos="5562600" algn="l"/>
              </a:tabLst>
            </a:pPr>
            <a:r>
              <a:rPr lang="ko-KR" altLang="en-US" sz="2800" b="1" dirty="0">
                <a:ln w="3175">
                  <a:noFill/>
                </a:ln>
                <a:solidFill>
                  <a:schemeClr val="accent4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제주특별자치도 전체 방문객 분석</a:t>
            </a:r>
            <a:endParaRPr lang="en-US" altLang="ko-KR" sz="2800" b="1" dirty="0">
              <a:ln w="3175">
                <a:noFill/>
              </a:ln>
              <a:solidFill>
                <a:schemeClr val="accent4"/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AADF060-E7B4-4119-AB89-25B86FA67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97662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전년 대비 총 방문객 증감률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1622560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증가율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D4640A5-D4F6-47F7-AF5C-4BE2C87E15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4393112"/>
              </p:ext>
            </p:extLst>
          </p:nvPr>
        </p:nvGraphicFramePr>
        <p:xfrm>
          <a:off x="631824" y="1612585"/>
          <a:ext cx="4279546" cy="50199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154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863246293"/>
                    </a:ext>
                  </a:extLst>
                </a:gridCol>
              </a:tblGrid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2020년 09월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2021년 09월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증가율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16,234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40,771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24,537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151.15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13,261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32,969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19,708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148.62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대정읍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186,146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331,615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145,469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78.15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중앙동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98,013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168,727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70,714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72.15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162,334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256,014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93,680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57.71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38,765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60,502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21,737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56.07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삼양동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44,358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67,024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22,666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284,235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429,182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144,947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735,780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1,084,456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348,676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188,595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274,992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86,397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천지동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89,209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129,596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40,387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건입동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104,356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150,754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46,398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59,293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85,591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26,298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44.35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아라동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124,618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176,424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51,806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41.57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182,093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257,358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75,265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41.33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671A08E-C1DD-40E5-A7FF-25B1516191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1503521"/>
              </p:ext>
            </p:extLst>
          </p:nvPr>
        </p:nvGraphicFramePr>
        <p:xfrm>
          <a:off x="5205413" y="1603221"/>
          <a:ext cx="4279546" cy="50199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154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863246293"/>
                    </a:ext>
                  </a:extLst>
                </a:gridCol>
              </a:tblGrid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2020년 09월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2021년 09월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감소율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추자면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37,404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36,971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-433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-1.16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126,922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125,970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148,496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166,077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17,581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외도동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83,467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93,408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9,941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147,081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167,343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20,262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13.78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135,851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160,818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24,967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423,316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504,212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80,896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봉개동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67,932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81,606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13,674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430,471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522,377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91,906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21.35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492,794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600,805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108,011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21.92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정방동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91,168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111,993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20,825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22.84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우도면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97,847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120,729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22,882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23.39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화북동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43,094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53,437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10,343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대천동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123,634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156,638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33,004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26.69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340,846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434,201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93,355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27.39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A1A22DC-849E-44C7-AE24-A6121B471678}"/>
              </a:ext>
            </a:extLst>
          </p:cNvPr>
          <p:cNvSpPr txBox="1"/>
          <p:nvPr/>
        </p:nvSpPr>
        <p:spPr>
          <a:xfrm>
            <a:off x="4292700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CD05FA-451E-4CC9-A7FA-14793FEC930A}"/>
              </a:ext>
            </a:extLst>
          </p:cNvPr>
          <p:cNvSpPr txBox="1"/>
          <p:nvPr/>
        </p:nvSpPr>
        <p:spPr>
          <a:xfrm>
            <a:off x="8904568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DD2593E-2F2E-4274-94F6-26F3E3BEF0FC}"/>
              </a:ext>
            </a:extLst>
          </p:cNvPr>
          <p:cNvSpPr/>
          <p:nvPr/>
        </p:nvSpPr>
        <p:spPr>
          <a:xfrm>
            <a:off x="5342140" y="1412391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A4E94A0-4512-4C6A-9201-E990BE104A15}"/>
              </a:ext>
            </a:extLst>
          </p:cNvPr>
          <p:cNvSpPr/>
          <p:nvPr/>
        </p:nvSpPr>
        <p:spPr>
          <a:xfrm>
            <a:off x="5442844" y="1312503"/>
            <a:ext cx="1622560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감소율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2060B1B-A174-45FE-837B-E913E94C215F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행정동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13FDDDC4-4883-4E81-9717-6DE517D5C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036555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래픽 11">
            <a:extLst>
              <a:ext uri="{FF2B5EF4-FFF2-40B4-BE49-F238E27FC236}">
                <a16:creationId xmlns:a16="http://schemas.microsoft.com/office/drawing/2014/main" id="{2DF2E6B7-0190-450F-9302-F5761896BD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0000" y="2520000"/>
            <a:ext cx="4229100" cy="5334000"/>
          </a:xfrm>
          <a:prstGeom prst="rect">
            <a:avLst/>
          </a:prstGeom>
        </p:spPr>
      </p:pic>
      <p:pic>
        <p:nvPicPr>
          <p:cNvPr id="15" name="그래픽 14">
            <a:extLst>
              <a:ext uri="{FF2B5EF4-FFF2-40B4-BE49-F238E27FC236}">
                <a16:creationId xmlns:a16="http://schemas.microsoft.com/office/drawing/2014/main" id="{929D1CCB-D2FD-45E6-A999-287B5D3F4A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0000" y="2520000"/>
            <a:ext cx="4229100" cy="5334000"/>
          </a:xfrm>
          <a:prstGeom prst="rect">
            <a:avLst/>
          </a:prstGeom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2.1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남성 방문객 분석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1856598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방문객 수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D4640A5-D4F6-47F7-AF5C-4BE2C87E15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6420706"/>
              </p:ext>
            </p:extLst>
          </p:nvPr>
        </p:nvGraphicFramePr>
        <p:xfrm>
          <a:off x="631824" y="1608066"/>
          <a:ext cx="4302130" cy="305595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32000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</a:tblGrid>
              <a:tr h="208762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남성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여성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08762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529,596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554,860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1,084,456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400,860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427,447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828,307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284,893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315,912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600,805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262,412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295,664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558,076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257,930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246,282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504,212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248,943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273,434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522,377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244,886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272,378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517,264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238,497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286,363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524,860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215,857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213,325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429,182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206,544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227,657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434,201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A1A22DC-849E-44C7-AE24-A6121B471678}"/>
              </a:ext>
            </a:extLst>
          </p:cNvPr>
          <p:cNvSpPr txBox="1"/>
          <p:nvPr/>
        </p:nvSpPr>
        <p:spPr>
          <a:xfrm>
            <a:off x="4292700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CD05FA-451E-4CC9-A7FA-14793FEC930A}"/>
              </a:ext>
            </a:extLst>
          </p:cNvPr>
          <p:cNvSpPr txBox="1"/>
          <p:nvPr/>
        </p:nvSpPr>
        <p:spPr>
          <a:xfrm>
            <a:off x="8904568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2992F030-4BAB-49D1-AC88-BB458FF629D7}"/>
              </a:ext>
            </a:extLst>
          </p:cNvPr>
          <p:cNvSpPr/>
          <p:nvPr/>
        </p:nvSpPr>
        <p:spPr>
          <a:xfrm>
            <a:off x="5414959" y="1385622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02383A8-7E56-4CA0-85B7-2DAF324CBA6A}"/>
              </a:ext>
            </a:extLst>
          </p:cNvPr>
          <p:cNvSpPr/>
          <p:nvPr/>
        </p:nvSpPr>
        <p:spPr>
          <a:xfrm>
            <a:off x="5515663" y="1285734"/>
            <a:ext cx="1856598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남성 비율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735EC25C-5658-4591-8BBD-0DD2F57E5A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4852678"/>
              </p:ext>
            </p:extLst>
          </p:nvPr>
        </p:nvGraphicFramePr>
        <p:xfrm>
          <a:off x="5205413" y="1613838"/>
          <a:ext cx="4302130" cy="305595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32000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</a:tblGrid>
              <a:tr h="208762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남성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여성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08762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추자면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26,528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10,443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36,971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건입동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84,005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66,749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150,754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화북동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29,399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24,038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53,437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47,006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38,585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85,591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22,222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18,549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40,771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아라동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95,382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81,042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176,424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84,862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75,956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160,818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17,396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15,573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32,969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서홍동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13,948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12,468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26,416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영천동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59,041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54,429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113,470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39" name="TextBox 38">
            <a:extLst>
              <a:ext uri="{FF2B5EF4-FFF2-40B4-BE49-F238E27FC236}">
                <a16:creationId xmlns:a16="http://schemas.microsoft.com/office/drawing/2014/main" id="{FE69C090-13DC-4388-AF11-0C9D4AB55DA5}"/>
              </a:ext>
            </a:extLst>
          </p:cNvPr>
          <p:cNvSpPr txBox="1"/>
          <p:nvPr/>
        </p:nvSpPr>
        <p:spPr>
          <a:xfrm>
            <a:off x="631824" y="4227368"/>
            <a:ext cx="1217000" cy="2769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남성 방문객 수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1D7098D-BCF7-435D-BC5B-8DBC8AB7616B}"/>
              </a:ext>
            </a:extLst>
          </p:cNvPr>
          <p:cNvSpPr txBox="1"/>
          <p:nvPr/>
        </p:nvSpPr>
        <p:spPr>
          <a:xfrm>
            <a:off x="5214588" y="4227368"/>
            <a:ext cx="854721" cy="2769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남성 비율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D813BE3-E257-4326-8234-5FF2449E82DA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행정동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83E4829-ACFB-4F85-9F8C-BDAF5A005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41</a:t>
            </a:fld>
            <a:endParaRPr lang="ko-KR" altLang="en-US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D03CE985-C1C9-41A9-A0C7-95410C8C4CF0}"/>
              </a:ext>
            </a:extLst>
          </p:cNvPr>
          <p:cNvGrpSpPr/>
          <p:nvPr/>
        </p:nvGrpSpPr>
        <p:grpSpPr>
          <a:xfrm>
            <a:off x="4392993" y="5801786"/>
            <a:ext cx="584886" cy="935033"/>
            <a:chOff x="8784545" y="5695929"/>
            <a:chExt cx="584886" cy="935033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7C36D982-A087-456F-8EA2-92BC2B3DC51D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55DD61EA-75E7-47E7-AD71-061AFD367C5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75FDE77-6C57-4B5E-B58C-6873E3BDEDF3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2E3AF750-7591-4C9D-AAF8-F25865EA98BF}"/>
              </a:ext>
            </a:extLst>
          </p:cNvPr>
          <p:cNvGrpSpPr/>
          <p:nvPr/>
        </p:nvGrpSpPr>
        <p:grpSpPr>
          <a:xfrm>
            <a:off x="9101074" y="5790083"/>
            <a:ext cx="584886" cy="935033"/>
            <a:chOff x="8784545" y="5695929"/>
            <a:chExt cx="584886" cy="935033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85C51A3D-3AC6-4AD3-9668-E112E7201E2B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C20A3A95-1FEC-462B-B655-0AB9C4B5D24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E836BDA-D3F6-4A3F-85FC-3B6D75BF0C78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5CAC5D4A-996B-48CF-A962-ACEE44AC47B8}"/>
              </a:ext>
            </a:extLst>
          </p:cNvPr>
          <p:cNvSpPr txBox="1"/>
          <p:nvPr/>
        </p:nvSpPr>
        <p:spPr>
          <a:xfrm>
            <a:off x="2162168" y="655470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D93ED7C-66FC-4790-8774-6903B5835FEE}"/>
              </a:ext>
            </a:extLst>
          </p:cNvPr>
          <p:cNvSpPr txBox="1"/>
          <p:nvPr/>
        </p:nvSpPr>
        <p:spPr>
          <a:xfrm>
            <a:off x="6871964" y="6542997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비율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215405665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래픽 19">
            <a:extLst>
              <a:ext uri="{FF2B5EF4-FFF2-40B4-BE49-F238E27FC236}">
                <a16:creationId xmlns:a16="http://schemas.microsoft.com/office/drawing/2014/main" id="{0007F2B7-7E2C-409A-A706-0F65386A97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0000" y="2520000"/>
            <a:ext cx="4229100" cy="5334000"/>
          </a:xfrm>
          <a:prstGeom prst="rect">
            <a:avLst/>
          </a:prstGeom>
        </p:spPr>
      </p:pic>
      <p:pic>
        <p:nvPicPr>
          <p:cNvPr id="22" name="그래픽 21">
            <a:extLst>
              <a:ext uri="{FF2B5EF4-FFF2-40B4-BE49-F238E27FC236}">
                <a16:creationId xmlns:a16="http://schemas.microsoft.com/office/drawing/2014/main" id="{235495E1-DEF5-4EF0-988B-5DFF15E2F4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0000" y="2520000"/>
            <a:ext cx="4229100" cy="5334000"/>
          </a:xfrm>
          <a:prstGeom prst="rect">
            <a:avLst/>
          </a:prstGeom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여성 방문객 분석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1856598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방문객 수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1A22DC-849E-44C7-AE24-A6121B471678}"/>
              </a:ext>
            </a:extLst>
          </p:cNvPr>
          <p:cNvSpPr txBox="1"/>
          <p:nvPr/>
        </p:nvSpPr>
        <p:spPr>
          <a:xfrm>
            <a:off x="4292700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CD05FA-451E-4CC9-A7FA-14793FEC930A}"/>
              </a:ext>
            </a:extLst>
          </p:cNvPr>
          <p:cNvSpPr txBox="1"/>
          <p:nvPr/>
        </p:nvSpPr>
        <p:spPr>
          <a:xfrm>
            <a:off x="8904568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2992F030-4BAB-49D1-AC88-BB458FF629D7}"/>
              </a:ext>
            </a:extLst>
          </p:cNvPr>
          <p:cNvSpPr/>
          <p:nvPr/>
        </p:nvSpPr>
        <p:spPr>
          <a:xfrm>
            <a:off x="5414959" y="1385622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02383A8-7E56-4CA0-85B7-2DAF324CBA6A}"/>
              </a:ext>
            </a:extLst>
          </p:cNvPr>
          <p:cNvSpPr/>
          <p:nvPr/>
        </p:nvSpPr>
        <p:spPr>
          <a:xfrm>
            <a:off x="5515663" y="1285734"/>
            <a:ext cx="1856598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여성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비율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35C8FC47-BB31-46E1-8060-803E4D0E78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339315"/>
              </p:ext>
            </p:extLst>
          </p:nvPr>
        </p:nvGraphicFramePr>
        <p:xfrm>
          <a:off x="631824" y="1608066"/>
          <a:ext cx="4302130" cy="305595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32000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</a:tblGrid>
              <a:tr h="208762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남성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여성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08762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529,596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554,860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1,084,456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400,860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427,447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828,307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284,893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315,912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600,805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262,412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295,664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558,076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238,497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286,363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524,860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248,943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273,434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522,377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244,886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272,378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517,264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257,930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246,282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504,212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206,544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227,657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434,201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215,857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213,325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429,182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85466C46-0E60-4F48-A1AB-C42E5C2B6B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7754571"/>
              </p:ext>
            </p:extLst>
          </p:nvPr>
        </p:nvGraphicFramePr>
        <p:xfrm>
          <a:off x="5205413" y="1613838"/>
          <a:ext cx="4302130" cy="305595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32000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</a:tblGrid>
              <a:tr h="208762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남성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여성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08762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238,497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286,363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524,860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262,412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295,664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558,076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244,886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272,378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517,264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중앙동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79,745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88,982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168,727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284,893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315,912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600,805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효돈동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31,347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34,834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66,181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206,544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227,657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434,201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248,943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273,434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522,377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139,254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152,751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292,005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26,179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28,652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54,831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043C8F95-5865-48C4-BDE0-79BCC1633B72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행정동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5D5A390-B59C-473C-9001-6876F5104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42</a:t>
            </a:fld>
            <a:endParaRPr lang="ko-KR" altLang="en-US"/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F60933AA-E0A8-448E-A9E9-A46F317CC957}"/>
              </a:ext>
            </a:extLst>
          </p:cNvPr>
          <p:cNvGrpSpPr/>
          <p:nvPr/>
        </p:nvGrpSpPr>
        <p:grpSpPr>
          <a:xfrm>
            <a:off x="4392993" y="5801786"/>
            <a:ext cx="584886" cy="935033"/>
            <a:chOff x="8784545" y="5695929"/>
            <a:chExt cx="584886" cy="935033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F804A26A-7AF6-42DC-BB78-F8AD8A79DE79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DF2D8FB0-5AB6-44F5-9E4B-487740A0D35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AF6E6A4-FE49-4E1E-A11C-3571AA104A75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0DF8759C-B77A-4071-AD24-EE9977C7027C}"/>
              </a:ext>
            </a:extLst>
          </p:cNvPr>
          <p:cNvGrpSpPr/>
          <p:nvPr/>
        </p:nvGrpSpPr>
        <p:grpSpPr>
          <a:xfrm>
            <a:off x="9101074" y="5790083"/>
            <a:ext cx="584886" cy="935033"/>
            <a:chOff x="8784545" y="5695929"/>
            <a:chExt cx="584886" cy="935033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F318BBA9-DE55-4C3F-812D-FF467CF924FA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0B9C6CDE-7C89-4FB8-8661-4788183D8D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B92164A-2114-490D-BF2D-1579AC4827B8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65EE530E-1368-405B-A09F-D5C225DB3061}"/>
              </a:ext>
            </a:extLst>
          </p:cNvPr>
          <p:cNvSpPr txBox="1"/>
          <p:nvPr/>
        </p:nvSpPr>
        <p:spPr>
          <a:xfrm>
            <a:off x="2162168" y="655470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F339372-FDAF-47FE-9641-CB8F61A3B573}"/>
              </a:ext>
            </a:extLst>
          </p:cNvPr>
          <p:cNvSpPr txBox="1"/>
          <p:nvPr/>
        </p:nvSpPr>
        <p:spPr>
          <a:xfrm>
            <a:off x="6871964" y="6542997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비율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BBDDCF-B1E5-4AA1-9B5A-35E4ED3D0CAB}"/>
              </a:ext>
            </a:extLst>
          </p:cNvPr>
          <p:cNvSpPr txBox="1"/>
          <p:nvPr/>
        </p:nvSpPr>
        <p:spPr>
          <a:xfrm>
            <a:off x="631824" y="4227368"/>
            <a:ext cx="1217000" cy="2769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여성 방문객 수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2B64B1F-F01A-4223-B966-1F0DC3E7A29A}"/>
              </a:ext>
            </a:extLst>
          </p:cNvPr>
          <p:cNvSpPr txBox="1"/>
          <p:nvPr/>
        </p:nvSpPr>
        <p:spPr>
          <a:xfrm>
            <a:off x="5214588" y="4227368"/>
            <a:ext cx="854721" cy="2769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여성 비율</a:t>
            </a:r>
          </a:p>
        </p:txBody>
      </p:sp>
    </p:spTree>
    <p:extLst>
      <p:ext uri="{BB962C8B-B14F-4D97-AF65-F5344CB8AC3E}">
        <p14:creationId xmlns:p14="http://schemas.microsoft.com/office/powerpoint/2010/main" val="223185091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2.3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전년 대비 남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/</a:t>
            </a:r>
            <a:r>
              <a:rPr lang="ko-KR" altLang="en-US" sz="16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녀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방문객 증가율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2029723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남성 증가율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D4640A5-D4F6-47F7-AF5C-4BE2C87E15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6270390"/>
              </p:ext>
            </p:extLst>
          </p:nvPr>
        </p:nvGraphicFramePr>
        <p:xfrm>
          <a:off x="631824" y="1612585"/>
          <a:ext cx="4279546" cy="50199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154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863246293"/>
                    </a:ext>
                  </a:extLst>
                </a:gridCol>
              </a:tblGrid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2020년 09월</a:t>
                      </a:r>
                      <a:endParaRPr lang="ko-KR" altLang="en-US" sz="9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2021년 09월</a:t>
                      </a:r>
                      <a:endParaRPr lang="ko-KR" altLang="en-US" sz="9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8,825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22,222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13,397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151.81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7,376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17,396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10,020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135.85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대정읍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97,376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163,902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66,526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68.32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중앙동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48,379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79,745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31,366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64.83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20,411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31,471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11,060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54.19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81,556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124,311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42,755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천지동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45,587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64,764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19,177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42.07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152,054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215,857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63,803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41.96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삼양동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24,728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34,748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10,020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40.52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95,436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132,797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37,361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39.15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380,644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529,596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148,952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39.13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34,064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47,006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12,942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37.99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효돈동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22,900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31,347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8,447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36.89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92,187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126,097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33,910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36.78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아라동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72,378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95,382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23,004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31.78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671A08E-C1DD-40E5-A7FF-25B1516191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6078243"/>
              </p:ext>
            </p:extLst>
          </p:nvPr>
        </p:nvGraphicFramePr>
        <p:xfrm>
          <a:off x="5205413" y="1603221"/>
          <a:ext cx="4279546" cy="50199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154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863246293"/>
                    </a:ext>
                  </a:extLst>
                </a:gridCol>
              </a:tblGrid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2020년 09월</a:t>
                      </a:r>
                      <a:endParaRPr lang="ko-KR" altLang="en-US" sz="9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2021년 09월</a:t>
                      </a:r>
                      <a:endParaRPr lang="ko-KR" altLang="en-US" sz="9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5,885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15,573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9,688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164.62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7,409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18,549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11,140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150.36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대정읍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88,770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167,713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78,943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88.93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중앙동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49,634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88,982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39,348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79.28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건입동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39,215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66,749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27,534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70.21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삼양동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19,630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32,276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12,646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64.42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80,778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131,703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50,925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63.04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132,181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213,325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81,144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61.39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18,354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29,031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10,677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58.17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355,136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554,860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199,724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56.24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아라동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52,240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81,042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28,802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55.13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25,229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38,585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13,356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93,159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142,195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49,036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52.64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천지동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43,622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64,832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21,210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48.62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89,906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131,261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41,355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A1A22DC-849E-44C7-AE24-A6121B471678}"/>
              </a:ext>
            </a:extLst>
          </p:cNvPr>
          <p:cNvSpPr txBox="1"/>
          <p:nvPr/>
        </p:nvSpPr>
        <p:spPr>
          <a:xfrm>
            <a:off x="4292700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CD05FA-451E-4CC9-A7FA-14793FEC930A}"/>
              </a:ext>
            </a:extLst>
          </p:cNvPr>
          <p:cNvSpPr txBox="1"/>
          <p:nvPr/>
        </p:nvSpPr>
        <p:spPr>
          <a:xfrm>
            <a:off x="8904568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DD2593E-2F2E-4274-94F6-26F3E3BEF0FC}"/>
              </a:ext>
            </a:extLst>
          </p:cNvPr>
          <p:cNvSpPr/>
          <p:nvPr/>
        </p:nvSpPr>
        <p:spPr>
          <a:xfrm>
            <a:off x="5342140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A4E94A0-4512-4C6A-9201-E990BE104A15}"/>
              </a:ext>
            </a:extLst>
          </p:cNvPr>
          <p:cNvSpPr/>
          <p:nvPr/>
        </p:nvSpPr>
        <p:spPr>
          <a:xfrm>
            <a:off x="5442844" y="1286020"/>
            <a:ext cx="2029723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여성 증가율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D42B56E-4412-40B5-A047-8C45A474E5E0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행정동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14C97F58-849C-41DB-B06C-C6377506A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812860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2.4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전년 대비 남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/</a:t>
            </a:r>
            <a:r>
              <a:rPr lang="ko-KR" altLang="en-US" sz="16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녀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방문객 감소율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2029723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남성 감소율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D4640A5-D4F6-47F7-AF5C-4BE2C87E15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057908"/>
              </p:ext>
            </p:extLst>
          </p:nvPr>
        </p:nvGraphicFramePr>
        <p:xfrm>
          <a:off x="631824" y="1612585"/>
          <a:ext cx="4279546" cy="50199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154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863246293"/>
                    </a:ext>
                  </a:extLst>
                </a:gridCol>
              </a:tblGrid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2020년 09월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2021년 09월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추자면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29,611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26,528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-3,083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-10.41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64,559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60,970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-3,589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-5.56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80,325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82,694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2,369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외도동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42,599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46,501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3,902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74,957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82,795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7,838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76,053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84,862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8,809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230,774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257,930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27,156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우도면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50,128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57,720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7,592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214,007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248,943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34,936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봉개동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34,114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39,788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5,674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정방동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45,950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54,567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8,617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239,717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284,893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45,176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21,681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26,179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4,498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대천동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66,274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80,297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14,023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21.16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도두동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44,156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53,687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9,531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21.58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671A08E-C1DD-40E5-A7FF-25B1516191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5264913"/>
              </p:ext>
            </p:extLst>
          </p:nvPr>
        </p:nvGraphicFramePr>
        <p:xfrm>
          <a:off x="5205413" y="1603221"/>
          <a:ext cx="4279546" cy="50199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154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863246293"/>
                    </a:ext>
                  </a:extLst>
                </a:gridCol>
              </a:tblGrid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2020년 09월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2021년 09월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62,363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65,000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2,637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외도동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40,868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46,907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6,039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14.78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72,124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84,548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12,424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68,171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83,383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15,212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22.31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봉개동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33,818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41,818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8,000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23.66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253,077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315,912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62,835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24.83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216,464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273,434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56,970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26.32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화북동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18,960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24,038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5,078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26.78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정방동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45,218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57,426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12,208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59,798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75,956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16,158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27.02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192,542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246,282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53,740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27.91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영천동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42,027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54,429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12,402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29.51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우도면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47,719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63,009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15,290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32.04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115,625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152,751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37,126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32.11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172,261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227,657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55,396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32.16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A1A22DC-849E-44C7-AE24-A6121B471678}"/>
              </a:ext>
            </a:extLst>
          </p:cNvPr>
          <p:cNvSpPr txBox="1"/>
          <p:nvPr/>
        </p:nvSpPr>
        <p:spPr>
          <a:xfrm>
            <a:off x="4292700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CD05FA-451E-4CC9-A7FA-14793FEC930A}"/>
              </a:ext>
            </a:extLst>
          </p:cNvPr>
          <p:cNvSpPr txBox="1"/>
          <p:nvPr/>
        </p:nvSpPr>
        <p:spPr>
          <a:xfrm>
            <a:off x="8904568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DD2593E-2F2E-4274-94F6-26F3E3BEF0FC}"/>
              </a:ext>
            </a:extLst>
          </p:cNvPr>
          <p:cNvSpPr/>
          <p:nvPr/>
        </p:nvSpPr>
        <p:spPr>
          <a:xfrm>
            <a:off x="5342140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A4E94A0-4512-4C6A-9201-E990BE104A15}"/>
              </a:ext>
            </a:extLst>
          </p:cNvPr>
          <p:cNvSpPr/>
          <p:nvPr/>
        </p:nvSpPr>
        <p:spPr>
          <a:xfrm>
            <a:off x="5442844" y="1286020"/>
            <a:ext cx="2029723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여성 감소율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677AB24-D551-4238-9F41-EBEF3FFF21DA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행정동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B2976224-893E-4BFD-8AB1-30774273CA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056553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3.1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청소년층 방문객 분석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2598788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이하 방문객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수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1A22DC-849E-44C7-AE24-A6121B471678}"/>
              </a:ext>
            </a:extLst>
          </p:cNvPr>
          <p:cNvSpPr txBox="1"/>
          <p:nvPr/>
        </p:nvSpPr>
        <p:spPr>
          <a:xfrm>
            <a:off x="4594954" y="1355270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392E6F99-BF55-4025-B916-7A731E17EE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5456518"/>
              </p:ext>
            </p:extLst>
          </p:nvPr>
        </p:nvGraphicFramePr>
        <p:xfrm>
          <a:off x="631822" y="4313039"/>
          <a:ext cx="8677285" cy="2124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109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9004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5869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83660079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79460570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4048182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432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이하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청소년층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30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젊은층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60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중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·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장년층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70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이상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노년층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2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97,371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266,508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223,210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37.15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13,716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600,805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42,666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14.61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117,432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40.22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123,649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42.34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8,258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292,005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7,955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26,437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19,443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35.46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996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54,831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대천동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21,912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71,923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45.92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58,111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4,692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156,638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76,652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271,855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198,098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11,471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558,076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8F2F6A83-F2A5-4F5F-B547-3C832100F77B}"/>
              </a:ext>
            </a:extLst>
          </p:cNvPr>
          <p:cNvSpPr txBox="1"/>
          <p:nvPr/>
        </p:nvSpPr>
        <p:spPr>
          <a:xfrm>
            <a:off x="8732956" y="406916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D6619B3A-D235-4C3C-9C34-5F7B1A4217D3}"/>
              </a:ext>
            </a:extLst>
          </p:cNvPr>
          <p:cNvSpPr/>
          <p:nvPr/>
        </p:nvSpPr>
        <p:spPr>
          <a:xfrm>
            <a:off x="746863" y="4096324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98DE52-DE4D-47C2-9863-A81E4D359EA3}"/>
              </a:ext>
            </a:extLst>
          </p:cNvPr>
          <p:cNvSpPr/>
          <p:nvPr/>
        </p:nvSpPr>
        <p:spPr>
          <a:xfrm>
            <a:off x="847567" y="3996436"/>
            <a:ext cx="3118161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이하 청소년층 점유율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CE50354D-6C78-499D-8CD8-FC7E26230E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8294782"/>
              </p:ext>
            </p:extLst>
          </p:nvPr>
        </p:nvGraphicFramePr>
        <p:xfrm>
          <a:off x="631822" y="1606716"/>
          <a:ext cx="4560108" cy="2016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0063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7587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3873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288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이하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114,141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1,084,456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99,734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12.04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828,307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97,371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600,805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76,652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558,076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66,169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12.67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522,377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94D925B1-4DC5-4730-B83E-5F0BACF4C70E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행정동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522D8885-8779-4555-B812-6E1C7EBB4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45</a:t>
            </a:fld>
            <a:endParaRPr lang="ko-KR" altLang="en-US"/>
          </a:p>
        </p:txBody>
      </p:sp>
      <p:pic>
        <p:nvPicPr>
          <p:cNvPr id="14" name="그래픽 13">
            <a:extLst>
              <a:ext uri="{FF2B5EF4-FFF2-40B4-BE49-F238E27FC236}">
                <a16:creationId xmlns:a16="http://schemas.microsoft.com/office/drawing/2014/main" id="{EA8A4D6E-4AC8-49E0-B1C0-DB53F98C24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0000" y="0"/>
            <a:ext cx="4229100" cy="5334000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E8D690BC-6948-4F0D-86C4-C6ADEA33DB2E}"/>
              </a:ext>
            </a:extLst>
          </p:cNvPr>
          <p:cNvGrpSpPr/>
          <p:nvPr/>
        </p:nvGrpSpPr>
        <p:grpSpPr>
          <a:xfrm>
            <a:off x="5400000" y="1609928"/>
            <a:ext cx="584886" cy="935033"/>
            <a:chOff x="8784545" y="5695929"/>
            <a:chExt cx="584886" cy="935033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6E3DC85-4676-4A45-B9C4-F032D87AA18E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1C9F1AC3-2E93-413F-9E4B-77E11FC449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F5960C2-ECA6-43CA-9B61-05077DC9D3D7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AF428FAD-A6E4-45F7-B040-45505A2A2BD1}"/>
              </a:ext>
            </a:extLst>
          </p:cNvPr>
          <p:cNvSpPr txBox="1"/>
          <p:nvPr/>
        </p:nvSpPr>
        <p:spPr>
          <a:xfrm>
            <a:off x="7335384" y="3723993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08295405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젊은 층 방문객 분석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2736647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~ 30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방문객 수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54" name="표 53">
            <a:extLst>
              <a:ext uri="{FF2B5EF4-FFF2-40B4-BE49-F238E27FC236}">
                <a16:creationId xmlns:a16="http://schemas.microsoft.com/office/drawing/2014/main" id="{844024AC-7BE8-4057-99C7-54C38FD8EF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5052713"/>
              </p:ext>
            </p:extLst>
          </p:nvPr>
        </p:nvGraphicFramePr>
        <p:xfrm>
          <a:off x="631822" y="4313039"/>
          <a:ext cx="8677285" cy="2124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109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9004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5869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83660079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79460570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4048182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432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이하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청소년층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30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젊은층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60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중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·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장년층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70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이상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노년층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2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중앙동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14,671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93,631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55.49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57,268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33.94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3,157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168,727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17,666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85,304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53.04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54,897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34.14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2,951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160,818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천지동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11,715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9.04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67,984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47,710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36.81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2,187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129,596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이호동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11,053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57,055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39,192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35.87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1,957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109,257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11,597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65,654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46,352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2,367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125,970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58" name="타원 57">
            <a:extLst>
              <a:ext uri="{FF2B5EF4-FFF2-40B4-BE49-F238E27FC236}">
                <a16:creationId xmlns:a16="http://schemas.microsoft.com/office/drawing/2014/main" id="{8D51D5B8-1F51-42EA-9AF0-1EB18AB660DE}"/>
              </a:ext>
            </a:extLst>
          </p:cNvPr>
          <p:cNvSpPr/>
          <p:nvPr/>
        </p:nvSpPr>
        <p:spPr>
          <a:xfrm>
            <a:off x="746863" y="4096324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0C3AEACE-4F54-4979-A9AF-43BFE964D599}"/>
              </a:ext>
            </a:extLst>
          </p:cNvPr>
          <p:cNvSpPr/>
          <p:nvPr/>
        </p:nvSpPr>
        <p:spPr>
          <a:xfrm>
            <a:off x="847567" y="3996436"/>
            <a:ext cx="3143809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~ 30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</a:t>
            </a:r>
            <a:r>
              <a:rPr lang="ko-KR" altLang="en-US" sz="1350" dirty="0" err="1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젊은층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점유율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989B1F3D-98AA-4D4B-9000-883A81A5E7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7837736"/>
              </p:ext>
            </p:extLst>
          </p:nvPr>
        </p:nvGraphicFramePr>
        <p:xfrm>
          <a:off x="631822" y="1606716"/>
          <a:ext cx="4560108" cy="2016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0063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7587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3873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288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30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518,910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1,084,456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408,890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828,307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271,855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558,076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271,349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524,860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266,508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600,805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68" name="TextBox 67">
            <a:extLst>
              <a:ext uri="{FF2B5EF4-FFF2-40B4-BE49-F238E27FC236}">
                <a16:creationId xmlns:a16="http://schemas.microsoft.com/office/drawing/2014/main" id="{3149931B-EAFD-4945-A52D-CD71DC629F38}"/>
              </a:ext>
            </a:extLst>
          </p:cNvPr>
          <p:cNvSpPr txBox="1"/>
          <p:nvPr/>
        </p:nvSpPr>
        <p:spPr>
          <a:xfrm>
            <a:off x="4594954" y="1355270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5BBDAC1D-3DAF-439E-9061-D19E240C7861}"/>
              </a:ext>
            </a:extLst>
          </p:cNvPr>
          <p:cNvSpPr txBox="1"/>
          <p:nvPr/>
        </p:nvSpPr>
        <p:spPr>
          <a:xfrm>
            <a:off x="8732956" y="406916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A7F43E4-0C3B-42DF-B1AA-FFC2328A3276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행정동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2EA39D8-C002-451D-B176-E478084FA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46</a:t>
            </a:fld>
            <a:endParaRPr lang="ko-KR" altLang="en-US"/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29EDBCC7-02FC-47B9-A1DC-3DD15A73A9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0000" y="0"/>
            <a:ext cx="4229100" cy="5334000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87C83034-E60B-43A5-8149-3BFE9BC73C28}"/>
              </a:ext>
            </a:extLst>
          </p:cNvPr>
          <p:cNvGrpSpPr/>
          <p:nvPr/>
        </p:nvGrpSpPr>
        <p:grpSpPr>
          <a:xfrm>
            <a:off x="5400000" y="1609928"/>
            <a:ext cx="584886" cy="935033"/>
            <a:chOff x="8784545" y="5695929"/>
            <a:chExt cx="584886" cy="935033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C817330D-D18E-4331-B40F-B344F8FED42A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296F11E2-A0D7-403A-9DF9-6B61129983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B0A838C-048A-4CE2-BC6E-613A29280A87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BD9A3073-D69A-4151-9BD6-B47B340AC240}"/>
              </a:ext>
            </a:extLst>
          </p:cNvPr>
          <p:cNvSpPr txBox="1"/>
          <p:nvPr/>
        </p:nvSpPr>
        <p:spPr>
          <a:xfrm>
            <a:off x="7335384" y="3723993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317346493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3.3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중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·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장년층 방문객 분석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3589444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~ 60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중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장년층 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방문객 수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31" name="표 30">
            <a:extLst>
              <a:ext uri="{FF2B5EF4-FFF2-40B4-BE49-F238E27FC236}">
                <a16:creationId xmlns:a16="http://schemas.microsoft.com/office/drawing/2014/main" id="{83FA9F23-AF28-40C9-ACA4-70B837263E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5067609"/>
              </p:ext>
            </p:extLst>
          </p:nvPr>
        </p:nvGraphicFramePr>
        <p:xfrm>
          <a:off x="631822" y="4313039"/>
          <a:ext cx="8677285" cy="2124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109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9004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5869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83660079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79460570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4048182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432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이하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청소년층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30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젊은층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60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중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·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장년층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70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이상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노년층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2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추자면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3,096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11,049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29.89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21,400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57.88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1,426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36,971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봉개동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9,704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27,922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34.22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41,357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2,623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81,606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건입동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14,228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65,144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43.21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68,054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3,328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150,754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7,720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9.02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38,738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37,532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43.85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1,601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85,591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28,619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111,122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43.18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111,056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43.15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6,561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257,358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35" name="타원 34">
            <a:extLst>
              <a:ext uri="{FF2B5EF4-FFF2-40B4-BE49-F238E27FC236}">
                <a16:creationId xmlns:a16="http://schemas.microsoft.com/office/drawing/2014/main" id="{2155C6EE-5B4F-4107-88F0-8077216BA81A}"/>
              </a:ext>
            </a:extLst>
          </p:cNvPr>
          <p:cNvSpPr/>
          <p:nvPr/>
        </p:nvSpPr>
        <p:spPr>
          <a:xfrm>
            <a:off x="746863" y="4096324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6A9F73F7-CCFA-4FBB-935A-7BEA646E090D}"/>
              </a:ext>
            </a:extLst>
          </p:cNvPr>
          <p:cNvSpPr/>
          <p:nvPr/>
        </p:nvSpPr>
        <p:spPr>
          <a:xfrm>
            <a:off x="847567" y="3996436"/>
            <a:ext cx="335540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~ 60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중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장년층 점유율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39" name="표 38">
            <a:extLst>
              <a:ext uri="{FF2B5EF4-FFF2-40B4-BE49-F238E27FC236}">
                <a16:creationId xmlns:a16="http://schemas.microsoft.com/office/drawing/2014/main" id="{097D6F76-F83A-4BAD-B0BA-D9FCAB4598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8915924"/>
              </p:ext>
            </p:extLst>
          </p:nvPr>
        </p:nvGraphicFramePr>
        <p:xfrm>
          <a:off x="631822" y="1606716"/>
          <a:ext cx="4560108" cy="2016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0063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7587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3873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288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60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430,201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39.67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1,084,456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303,211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36.61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828,307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223,210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37.15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600,805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210,691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40.33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522,377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198,098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558,076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45" name="TextBox 44">
            <a:extLst>
              <a:ext uri="{FF2B5EF4-FFF2-40B4-BE49-F238E27FC236}">
                <a16:creationId xmlns:a16="http://schemas.microsoft.com/office/drawing/2014/main" id="{6CD50B03-3D04-485E-8C4B-06DF3F1C8302}"/>
              </a:ext>
            </a:extLst>
          </p:cNvPr>
          <p:cNvSpPr txBox="1"/>
          <p:nvPr/>
        </p:nvSpPr>
        <p:spPr>
          <a:xfrm>
            <a:off x="4594954" y="1355270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8BE9E88-AC52-45F8-8DEF-4A4436010AD3}"/>
              </a:ext>
            </a:extLst>
          </p:cNvPr>
          <p:cNvSpPr txBox="1"/>
          <p:nvPr/>
        </p:nvSpPr>
        <p:spPr>
          <a:xfrm>
            <a:off x="8732956" y="406916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DC5F58B-01A2-496A-BF31-C8B9EF228A5D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행정동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08162EA-3399-4F10-A73A-B898CC21D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47</a:t>
            </a:fld>
            <a:endParaRPr lang="ko-KR" altLang="en-US"/>
          </a:p>
        </p:txBody>
      </p:sp>
      <p:pic>
        <p:nvPicPr>
          <p:cNvPr id="9" name="그래픽 8">
            <a:extLst>
              <a:ext uri="{FF2B5EF4-FFF2-40B4-BE49-F238E27FC236}">
                <a16:creationId xmlns:a16="http://schemas.microsoft.com/office/drawing/2014/main" id="{96516AF5-DE7E-46B0-9877-A6235AA72D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0000" y="0"/>
            <a:ext cx="4229100" cy="5334000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2012BAAA-0144-4A79-88E6-25299DCFD95A}"/>
              </a:ext>
            </a:extLst>
          </p:cNvPr>
          <p:cNvGrpSpPr/>
          <p:nvPr/>
        </p:nvGrpSpPr>
        <p:grpSpPr>
          <a:xfrm>
            <a:off x="5400000" y="1609928"/>
            <a:ext cx="584886" cy="935033"/>
            <a:chOff x="8784545" y="5695929"/>
            <a:chExt cx="584886" cy="935033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651028A3-9020-4543-B0B6-49CF63A54A29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BFEE29D4-43B6-4807-B245-5894111EB2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B2782D2-5D3C-47AA-A5B9-5707D861D0FA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3570678E-0848-40BC-A3C8-A4FBC43C7580}"/>
              </a:ext>
            </a:extLst>
          </p:cNvPr>
          <p:cNvSpPr txBox="1"/>
          <p:nvPr/>
        </p:nvSpPr>
        <p:spPr>
          <a:xfrm>
            <a:off x="7335384" y="3723993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31891639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3.4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노년층 방문객 분석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3179075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이상 노년층 방문객 수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8A720F70-E807-421E-8FF3-1160154012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0938224"/>
              </p:ext>
            </p:extLst>
          </p:nvPr>
        </p:nvGraphicFramePr>
        <p:xfrm>
          <a:off x="631822" y="4313039"/>
          <a:ext cx="8677285" cy="2124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109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9004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5869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83660079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79460570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4048182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432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이하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청소년층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30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젊은층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60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중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·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장년층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70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이상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노년층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2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추자면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3,096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11,049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29.89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21,400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57.88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1,426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36,971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화북동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7,343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25,409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18,861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1,824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3.41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53,437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봉개동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9,704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27,922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34.22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41,357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2,623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81,606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동홍동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5,558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28,001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25,708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41.99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1,950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61,217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서홍동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2,660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12,407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10,516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39.81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833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26,416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16" name="타원 15">
            <a:extLst>
              <a:ext uri="{FF2B5EF4-FFF2-40B4-BE49-F238E27FC236}">
                <a16:creationId xmlns:a16="http://schemas.microsoft.com/office/drawing/2014/main" id="{52B3695D-2C1E-43DF-AD3C-D17E31602924}"/>
              </a:ext>
            </a:extLst>
          </p:cNvPr>
          <p:cNvSpPr/>
          <p:nvPr/>
        </p:nvSpPr>
        <p:spPr>
          <a:xfrm>
            <a:off x="746863" y="4096324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6E93656-AC90-4713-BB10-59DC04858413}"/>
              </a:ext>
            </a:extLst>
          </p:cNvPr>
          <p:cNvSpPr/>
          <p:nvPr/>
        </p:nvSpPr>
        <p:spPr>
          <a:xfrm>
            <a:off x="847567" y="3996436"/>
            <a:ext cx="2945037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이상 노년층 점유율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FB97D951-4053-40F4-B5BC-DFE9E19551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9700931"/>
              </p:ext>
            </p:extLst>
          </p:nvPr>
        </p:nvGraphicFramePr>
        <p:xfrm>
          <a:off x="631822" y="1606716"/>
          <a:ext cx="4560108" cy="2016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0063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7587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3873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288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70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이상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21,204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1,084,456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16,472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828,307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13,716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600,805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13,142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522,377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11,471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558,076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35" name="TextBox 34">
            <a:extLst>
              <a:ext uri="{FF2B5EF4-FFF2-40B4-BE49-F238E27FC236}">
                <a16:creationId xmlns:a16="http://schemas.microsoft.com/office/drawing/2014/main" id="{9A44FEAB-D3BB-4212-93C3-54BE730D208B}"/>
              </a:ext>
            </a:extLst>
          </p:cNvPr>
          <p:cNvSpPr txBox="1"/>
          <p:nvPr/>
        </p:nvSpPr>
        <p:spPr>
          <a:xfrm>
            <a:off x="4594954" y="1355270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6B6092A-2A0B-468A-A052-A44443E08994}"/>
              </a:ext>
            </a:extLst>
          </p:cNvPr>
          <p:cNvSpPr txBox="1"/>
          <p:nvPr/>
        </p:nvSpPr>
        <p:spPr>
          <a:xfrm>
            <a:off x="8732956" y="406916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79A83F1-FC5E-44EE-B069-62124DE562DB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행정동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80B1197-56FA-465B-81A3-86BD8DA22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48</a:t>
            </a:fld>
            <a:endParaRPr lang="ko-KR" altLang="en-US"/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F4B5E49F-4D9A-4D72-A05A-3822B79511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0000" y="0"/>
            <a:ext cx="4229100" cy="5334000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3BB7167E-122E-4326-963B-5FE036BAF315}"/>
              </a:ext>
            </a:extLst>
          </p:cNvPr>
          <p:cNvGrpSpPr/>
          <p:nvPr/>
        </p:nvGrpSpPr>
        <p:grpSpPr>
          <a:xfrm>
            <a:off x="5400000" y="1609928"/>
            <a:ext cx="584886" cy="935033"/>
            <a:chOff x="8784545" y="5695929"/>
            <a:chExt cx="584886" cy="935033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9FEB3C37-6AEF-4D44-A3B5-208B306F717F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F083A0B8-6F33-4A5E-BF61-C425189EBF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CB8397F-601B-402E-9F00-BD4BE71E5E97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7CF28D6D-55CF-4263-A346-D9924F943D51}"/>
              </a:ext>
            </a:extLst>
          </p:cNvPr>
          <p:cNvSpPr txBox="1"/>
          <p:nvPr/>
        </p:nvSpPr>
        <p:spPr>
          <a:xfrm>
            <a:off x="7335384" y="3723993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246615214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036E5B05-C756-445F-A2F8-EA97230D563E}"/>
              </a:ext>
            </a:extLst>
          </p:cNvPr>
          <p:cNvSpPr/>
          <p:nvPr/>
        </p:nvSpPr>
        <p:spPr>
          <a:xfrm>
            <a:off x="0" y="6721098"/>
            <a:ext cx="9906000" cy="3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FE80400-A9A9-47C3-ADCA-203E39D61D9D}"/>
              </a:ext>
            </a:extLst>
          </p:cNvPr>
          <p:cNvSpPr/>
          <p:nvPr/>
        </p:nvSpPr>
        <p:spPr>
          <a:xfrm>
            <a:off x="0" y="0"/>
            <a:ext cx="9930607" cy="12540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221D5C5D-872D-4748-BD73-4FE340C73862}"/>
              </a:ext>
            </a:extLst>
          </p:cNvPr>
          <p:cNvGrpSpPr>
            <a:grpSpLocks noChangeAspect="1"/>
          </p:cNvGrpSpPr>
          <p:nvPr/>
        </p:nvGrpSpPr>
        <p:grpSpPr>
          <a:xfrm>
            <a:off x="173360" y="169991"/>
            <a:ext cx="1462486" cy="440879"/>
            <a:chOff x="839788" y="1164924"/>
            <a:chExt cx="11491539" cy="3464226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E54F14C9-1CB9-4657-853E-4E89BFAE14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086" b="94394" l="7925" r="91572">
                          <a14:foregroundMark x1="35472" y1="7953" x2="48553" y2="2608"/>
                          <a14:foregroundMark x1="48553" y1="2608" x2="61509" y2="6649"/>
                          <a14:foregroundMark x1="61509" y1="6649" x2="55094" y2="17731"/>
                          <a14:foregroundMark x1="8679" y1="45241" x2="8176" y2="57627"/>
                          <a14:foregroundMark x1="45031" y1="94524" x2="52201" y2="94263"/>
                          <a14:foregroundMark x1="91698" y1="53846" x2="90692" y2="57627"/>
                          <a14:foregroundMark x1="49560" y1="2086" x2="49560" y2="2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9788" y="1164924"/>
              <a:ext cx="3590690" cy="3464226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0A135A79-F913-410B-984B-F5000AA3326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877" b="88889" l="3624" r="95302">
                          <a14:foregroundMark x1="7651" y1="18519" x2="7651" y2="18519"/>
                          <a14:foregroundMark x1="10336" y1="43827" x2="10738" y2="43827"/>
                          <a14:foregroundMark x1="3758" y1="16667" x2="3758" y2="16667"/>
                          <a14:foregroundMark x1="15839" y1="45679" x2="15839" y2="45679"/>
                          <a14:foregroundMark x1="27785" y1="32099" x2="27785" y2="32099"/>
                          <a14:foregroundMark x1="28456" y1="60494" x2="28456" y2="60494"/>
                          <a14:foregroundMark x1="43087" y1="26543" x2="43087" y2="26543"/>
                          <a14:foregroundMark x1="42416" y1="85185" x2="42416" y2="85185"/>
                          <a14:foregroundMark x1="60134" y1="30864" x2="60134" y2="30864"/>
                          <a14:foregroundMark x1="56644" y1="50000" x2="56644" y2="50000"/>
                          <a14:foregroundMark x1="62953" y1="67901" x2="62953" y2="67901"/>
                          <a14:foregroundMark x1="79463" y1="49383" x2="79463" y2="49383"/>
                          <a14:foregroundMark x1="79463" y1="33333" x2="79463" y2="33333"/>
                          <a14:foregroundMark x1="78121" y1="70988" x2="78121" y2="70988"/>
                          <a14:foregroundMark x1="86443" y1="52469" x2="86443" y2="52469"/>
                          <a14:foregroundMark x1="95302" y1="44444" x2="94899" y2="4382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30478" y="2038019"/>
              <a:ext cx="7900849" cy="1718037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1C051027-FFCD-419E-A38E-3E7C502C106A}"/>
              </a:ext>
            </a:extLst>
          </p:cNvPr>
          <p:cNvSpPr txBox="1"/>
          <p:nvPr/>
        </p:nvSpPr>
        <p:spPr>
          <a:xfrm>
            <a:off x="631825" y="2070688"/>
            <a:ext cx="8826211" cy="149816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tabLst>
                <a:tab pos="5562600" algn="l"/>
              </a:tabLst>
            </a:pPr>
            <a:r>
              <a:rPr lang="en-US" altLang="ko-KR" sz="3600" b="1" dirty="0">
                <a:ln w="3175">
                  <a:noFill/>
                </a:ln>
                <a:solidFill>
                  <a:srgbClr val="422E2E"/>
                </a:solidFill>
                <a:latin typeface="한컴 윤체 B" panose="02020603020101020101" pitchFamily="18" charset="-127"/>
                <a:ea typeface="한컴 윤체 B" panose="02020603020101020101" pitchFamily="18" charset="-127"/>
              </a:rPr>
              <a:t>Chapter. 05 </a:t>
            </a:r>
          </a:p>
          <a:p>
            <a:pPr>
              <a:lnSpc>
                <a:spcPct val="150000"/>
              </a:lnSpc>
              <a:tabLst>
                <a:tab pos="5562600" algn="l"/>
              </a:tabLst>
            </a:pPr>
            <a:r>
              <a:rPr lang="ko-KR" altLang="en-US" sz="2800" b="1" dirty="0">
                <a:ln w="3175">
                  <a:noFill/>
                </a:ln>
                <a:solidFill>
                  <a:schemeClr val="accent4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블록 단위 방문객 분석</a:t>
            </a:r>
            <a:endParaRPr lang="en-US" altLang="ko-KR" sz="2800" b="1" dirty="0">
              <a:ln w="3175">
                <a:noFill/>
              </a:ln>
              <a:solidFill>
                <a:schemeClr val="accent4"/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803929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FD5D4786-314A-4223-9EF4-0F96B9970984}"/>
              </a:ext>
            </a:extLst>
          </p:cNvPr>
          <p:cNvSpPr/>
          <p:nvPr/>
        </p:nvSpPr>
        <p:spPr>
          <a:xfrm>
            <a:off x="5434150" y="176385"/>
            <a:ext cx="4287066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제주특별자치도 전체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28BA3D-5FDF-4BB7-94F5-79B14AD0597B}"/>
              </a:ext>
            </a:extLst>
          </p:cNvPr>
          <p:cNvSpPr txBox="1"/>
          <p:nvPr/>
        </p:nvSpPr>
        <p:spPr>
          <a:xfrm>
            <a:off x="8727540" y="4542235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Rectangle 78">
            <a:extLst>
              <a:ext uri="{FF2B5EF4-FFF2-40B4-BE49-F238E27FC236}">
                <a16:creationId xmlns:a16="http://schemas.microsoft.com/office/drawing/2014/main" id="{9DCC8BF6-2838-4972-B401-C2CF3A8733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1.1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월별 방문객 추이</a:t>
            </a:r>
            <a:endParaRPr lang="ko-KR" altLang="en-US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25644DA6-1191-4160-B958-F9835C743C0F}"/>
              </a:ext>
            </a:extLst>
          </p:cNvPr>
          <p:cNvSpPr/>
          <p:nvPr/>
        </p:nvSpPr>
        <p:spPr>
          <a:xfrm>
            <a:off x="847567" y="1286020"/>
            <a:ext cx="1691489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내국인 전체 방문객</a:t>
            </a: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17791D89-8778-456E-820C-E7170F1A2EA3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05D76B6-9CCE-42B4-9DE5-E723757524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0335013"/>
              </p:ext>
            </p:extLst>
          </p:nvPr>
        </p:nvGraphicFramePr>
        <p:xfrm>
          <a:off x="594501" y="4798013"/>
          <a:ext cx="8758362" cy="16551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9061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149973486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2680024600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131730530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9781362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38232894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230099473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12539231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828189353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375440304"/>
                    </a:ext>
                  </a:extLst>
                </a:gridCol>
              </a:tblGrid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03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04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05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06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07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08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총합계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4,029,001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2,024,602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1,701,669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1,707,930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2,745,803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2,852,305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3,582,580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4,961,378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2,651,286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3,866,431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4,029,280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2,325,558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36,477,823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1,957,992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3,044,100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3,140,626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3,903,751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4,359,043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4,229,449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4,679,390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4,511,143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3,386,594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-2,071,009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1,019,498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1,438,957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2,195,821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1,613,240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1,377,144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1,096,810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-450,235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735,308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-51.4%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50.4%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84.6%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128.6%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58.8%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30.6%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-9.1%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27.7%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graphicFrame>
        <p:nvGraphicFramePr>
          <p:cNvPr id="10" name="차트 9">
            <a:extLst>
              <a:ext uri="{FF2B5EF4-FFF2-40B4-BE49-F238E27FC236}">
                <a16:creationId xmlns:a16="http://schemas.microsoft.com/office/drawing/2014/main" id="{72443771-5A34-4938-934A-F165C455713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79552698"/>
              </p:ext>
            </p:extLst>
          </p:nvPr>
        </p:nvGraphicFramePr>
        <p:xfrm>
          <a:off x="640622" y="1599639"/>
          <a:ext cx="8668477" cy="30887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32343C7-CFCA-4735-B38F-257D58C72B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032854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AF508DB-BA8D-40C0-8770-766E0857495C}"/>
              </a:ext>
            </a:extLst>
          </p:cNvPr>
          <p:cNvSpPr txBox="1"/>
          <p:nvPr/>
        </p:nvSpPr>
        <p:spPr>
          <a:xfrm>
            <a:off x="4383250" y="137759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1.1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총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상위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15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위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71D2891-4DCD-458A-A4A3-C4CF46998A32}"/>
              </a:ext>
            </a:extLst>
          </p:cNvPr>
          <p:cNvSpPr/>
          <p:nvPr/>
        </p:nvSpPr>
        <p:spPr>
          <a:xfrm>
            <a:off x="847567" y="1286020"/>
            <a:ext cx="2124299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09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기준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758D0D52-5CFE-406A-88E7-38A4BD3D5C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7726736"/>
              </p:ext>
            </p:extLst>
          </p:nvPr>
        </p:nvGraphicFramePr>
        <p:xfrm>
          <a:off x="631826" y="1610708"/>
          <a:ext cx="4383328" cy="506631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1815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1242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1242000">
                  <a:extLst>
                    <a:ext uri="{9D8B030D-6E8A-4147-A177-3AD203B41FA5}">
                      <a16:colId xmlns:a16="http://schemas.microsoft.com/office/drawing/2014/main" val="4144726530"/>
                    </a:ext>
                  </a:extLst>
                </a:gridCol>
                <a:gridCol w="690586">
                  <a:extLst>
                    <a:ext uri="{9D8B030D-6E8A-4147-A177-3AD203B41FA5}">
                      <a16:colId xmlns:a16="http://schemas.microsoft.com/office/drawing/2014/main" val="2077827770"/>
                    </a:ext>
                  </a:extLst>
                </a:gridCol>
                <a:gridCol w="690586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</a:tblGrid>
              <a:tr h="266648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시군구명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09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7187600"/>
                  </a:ext>
                </a:extLst>
              </a:tr>
              <a:tr h="266648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1,084,456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애월중산간(저)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842,179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812,093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692,570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582,408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서광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572,648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559,610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470,872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439,438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377,148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358,019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337,062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332,741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311,869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306,569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66648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6,884,080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7685637"/>
                  </a:ext>
                </a:extLst>
              </a:tr>
              <a:tr h="266648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합계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14,963,762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D883981C-25BE-40E8-A8F7-DCB93C7F335A}"/>
              </a:ext>
            </a:extLst>
          </p:cNvPr>
          <p:cNvSpPr txBox="1"/>
          <p:nvPr/>
        </p:nvSpPr>
        <p:spPr>
          <a:xfrm>
            <a:off x="5997677" y="1905118"/>
            <a:ext cx="3446777" cy="2769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2021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09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월 기준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블록 단위 방문객 수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1242A9E-FAD4-47EC-991A-AC0B6CC34177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블록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C7BAD20-0C03-4914-8424-9FB47965DE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50</a:t>
            </a:fld>
            <a:endParaRPr lang="ko-KR" altLang="en-US"/>
          </a:p>
        </p:txBody>
      </p:sp>
      <p:pic>
        <p:nvPicPr>
          <p:cNvPr id="7" name="그래픽 6">
            <a:extLst>
              <a:ext uri="{FF2B5EF4-FFF2-40B4-BE49-F238E27FC236}">
                <a16:creationId xmlns:a16="http://schemas.microsoft.com/office/drawing/2014/main" id="{49AB16A5-CCC5-40D8-ADDE-AD76DE0132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92115" y="1608423"/>
            <a:ext cx="4229100" cy="5334000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46940289-A35D-49D0-9FB5-F19006D62159}"/>
              </a:ext>
            </a:extLst>
          </p:cNvPr>
          <p:cNvGrpSpPr/>
          <p:nvPr/>
        </p:nvGrpSpPr>
        <p:grpSpPr>
          <a:xfrm>
            <a:off x="9136329" y="4999269"/>
            <a:ext cx="584886" cy="935033"/>
            <a:chOff x="8784545" y="5695929"/>
            <a:chExt cx="584886" cy="935033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5FCD48AB-7E3D-4C2E-B68E-9871B4B92241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44CAB60A-D3C3-4275-A138-B80EADBEAB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8B935E7-9E28-4254-8091-F49F235CF3F1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A8094208-E16F-4ECB-BAA7-D7A100E29E89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356967363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전년 대비 총 방문객 증감률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1622560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증가율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D4640A5-D4F6-47F7-AF5C-4BE2C87E15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2102536"/>
              </p:ext>
            </p:extLst>
          </p:nvPr>
        </p:nvGraphicFramePr>
        <p:xfrm>
          <a:off x="631824" y="1612585"/>
          <a:ext cx="4279546" cy="50199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154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863246293"/>
                    </a:ext>
                  </a:extLst>
                </a:gridCol>
              </a:tblGrid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2020년 09월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2021년 09월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16,234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40,771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24,537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151.1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13,261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32,969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19,708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148.6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서광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270,112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572,648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302,536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190,982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358,019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167,037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87.5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158,098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289,494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131,396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83.1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애월산간(저)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68,023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119,624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51,601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98,013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168,727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70,714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21,949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37,410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15,461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107,195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172,499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65,304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봉개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25,249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40,325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15,076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아라산간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11,973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19,044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7,071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88,244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140,250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52,006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352,284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559,610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207,326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95,113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150,986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55,873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299,413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470,872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171,459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671A08E-C1DD-40E5-A7FF-25B1516191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6715919"/>
              </p:ext>
            </p:extLst>
          </p:nvPr>
        </p:nvGraphicFramePr>
        <p:xfrm>
          <a:off x="5205413" y="1603221"/>
          <a:ext cx="4279546" cy="50199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154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863246293"/>
                    </a:ext>
                  </a:extLst>
                </a:gridCol>
              </a:tblGrid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2020년 09월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2021년 09월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16,671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6,333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-10,338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애월산간(고)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4,224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1,743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-2,481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-58.7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봉개산간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-54.3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3,669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1,924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-1,745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-47.6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4,665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2,634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-2,031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-43.5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남원산간(고)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19,176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12,210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-6,966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-36.3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7,659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4,921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-2,738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-35.8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5,071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3,527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-1,544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-30.5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238,203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193,389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-44,814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-18.8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10,957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9,148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-1,809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-16.5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남원산간(저)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68,679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61,387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-7,292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-10.6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백록담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23,333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21,167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-2,166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187,859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179,480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-8,379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224,160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217,685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-6,475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추자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37,405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36,971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A1A22DC-849E-44C7-AE24-A6121B471678}"/>
              </a:ext>
            </a:extLst>
          </p:cNvPr>
          <p:cNvSpPr txBox="1"/>
          <p:nvPr/>
        </p:nvSpPr>
        <p:spPr>
          <a:xfrm>
            <a:off x="4292700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CD05FA-451E-4CC9-A7FA-14793FEC930A}"/>
              </a:ext>
            </a:extLst>
          </p:cNvPr>
          <p:cNvSpPr txBox="1"/>
          <p:nvPr/>
        </p:nvSpPr>
        <p:spPr>
          <a:xfrm>
            <a:off x="8904568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DD2593E-2F2E-4274-94F6-26F3E3BEF0FC}"/>
              </a:ext>
            </a:extLst>
          </p:cNvPr>
          <p:cNvSpPr/>
          <p:nvPr/>
        </p:nvSpPr>
        <p:spPr>
          <a:xfrm>
            <a:off x="5342140" y="1412391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A4E94A0-4512-4C6A-9201-E990BE104A15}"/>
              </a:ext>
            </a:extLst>
          </p:cNvPr>
          <p:cNvSpPr/>
          <p:nvPr/>
        </p:nvSpPr>
        <p:spPr>
          <a:xfrm>
            <a:off x="5442844" y="1312503"/>
            <a:ext cx="1622560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감소율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C24FFAC-0031-4859-B6F4-0A1992E38407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블록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0F8A922-3176-4DBF-9953-853C4C5404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51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1508096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래픽 12">
            <a:extLst>
              <a:ext uri="{FF2B5EF4-FFF2-40B4-BE49-F238E27FC236}">
                <a16:creationId xmlns:a16="http://schemas.microsoft.com/office/drawing/2014/main" id="{9F52EA39-DEE0-4707-8E39-AB26B1F68F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0000" y="2520000"/>
            <a:ext cx="4229100" cy="5334000"/>
          </a:xfrm>
          <a:prstGeom prst="rect">
            <a:avLst/>
          </a:prstGeom>
        </p:spPr>
      </p:pic>
      <p:pic>
        <p:nvPicPr>
          <p:cNvPr id="11" name="그래픽 10">
            <a:extLst>
              <a:ext uri="{FF2B5EF4-FFF2-40B4-BE49-F238E27FC236}">
                <a16:creationId xmlns:a16="http://schemas.microsoft.com/office/drawing/2014/main" id="{F630F1C8-2664-4D80-AE1A-CD3F3AB826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0000" y="2526663"/>
            <a:ext cx="4229100" cy="5334000"/>
          </a:xfrm>
          <a:prstGeom prst="rect">
            <a:avLst/>
          </a:prstGeom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2.1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남성 방문객 분석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1856598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방문객 수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D4640A5-D4F6-47F7-AF5C-4BE2C87E15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8523477"/>
              </p:ext>
            </p:extLst>
          </p:nvPr>
        </p:nvGraphicFramePr>
        <p:xfrm>
          <a:off x="631824" y="1608066"/>
          <a:ext cx="4266131" cy="305595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2277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392277">
                  <a:extLst>
                    <a:ext uri="{9D8B030D-6E8A-4147-A177-3AD203B41FA5}">
                      <a16:colId xmlns:a16="http://schemas.microsoft.com/office/drawing/2014/main" val="1907359744"/>
                    </a:ext>
                  </a:extLst>
                </a:gridCol>
                <a:gridCol w="1013382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</a:tblGrid>
              <a:tr h="208762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남성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여성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08762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529,596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554,860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1,084,456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애월중산간(저)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419,270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422,909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842,179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389,492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422,601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812,093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337,870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354,700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692,570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307,791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274,617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582,408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285,263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274,347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559,610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서광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277,731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294,917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572,648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222,969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247,903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470,872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213,695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225,743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439,438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181,300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195,848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377,148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A1A22DC-849E-44C7-AE24-A6121B471678}"/>
              </a:ext>
            </a:extLst>
          </p:cNvPr>
          <p:cNvSpPr txBox="1"/>
          <p:nvPr/>
        </p:nvSpPr>
        <p:spPr>
          <a:xfrm>
            <a:off x="4292700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CD05FA-451E-4CC9-A7FA-14793FEC930A}"/>
              </a:ext>
            </a:extLst>
          </p:cNvPr>
          <p:cNvSpPr txBox="1"/>
          <p:nvPr/>
        </p:nvSpPr>
        <p:spPr>
          <a:xfrm>
            <a:off x="8904568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2992F030-4BAB-49D1-AC88-BB458FF629D7}"/>
              </a:ext>
            </a:extLst>
          </p:cNvPr>
          <p:cNvSpPr/>
          <p:nvPr/>
        </p:nvSpPr>
        <p:spPr>
          <a:xfrm>
            <a:off x="5414959" y="1385622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02383A8-7E56-4CA0-85B7-2DAF324CBA6A}"/>
              </a:ext>
            </a:extLst>
          </p:cNvPr>
          <p:cNvSpPr/>
          <p:nvPr/>
        </p:nvSpPr>
        <p:spPr>
          <a:xfrm>
            <a:off x="5515663" y="1285734"/>
            <a:ext cx="1856598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남성 비율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735EC25C-5658-4591-8BBD-0DD2F57E5A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2358939"/>
              </p:ext>
            </p:extLst>
          </p:nvPr>
        </p:nvGraphicFramePr>
        <p:xfrm>
          <a:off x="5205413" y="1613838"/>
          <a:ext cx="4266131" cy="305595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2277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392277">
                  <a:extLst>
                    <a:ext uri="{9D8B030D-6E8A-4147-A177-3AD203B41FA5}">
                      <a16:colId xmlns:a16="http://schemas.microsoft.com/office/drawing/2014/main" val="1606743039"/>
                    </a:ext>
                  </a:extLst>
                </a:gridCol>
                <a:gridCol w="1013382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</a:tblGrid>
              <a:tr h="208762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남성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여성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08762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2,947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83.6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3,527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6,738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2,410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9,148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추자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26,528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10,443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36,971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아라산간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12,942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6,102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19,044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봉개산간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14,157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10,227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24,384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백록담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12,271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8,896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21,167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2,820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2,101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4,921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남원산간(고)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6,939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5,271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12,210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1,924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39" name="TextBox 38">
            <a:extLst>
              <a:ext uri="{FF2B5EF4-FFF2-40B4-BE49-F238E27FC236}">
                <a16:creationId xmlns:a16="http://schemas.microsoft.com/office/drawing/2014/main" id="{FE69C090-13DC-4388-AF11-0C9D4AB55DA5}"/>
              </a:ext>
            </a:extLst>
          </p:cNvPr>
          <p:cNvSpPr txBox="1"/>
          <p:nvPr/>
        </p:nvSpPr>
        <p:spPr>
          <a:xfrm>
            <a:off x="631824" y="4227368"/>
            <a:ext cx="1217000" cy="2769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남성 방문객 수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1D7098D-BCF7-435D-BC5B-8DBC8AB7616B}"/>
              </a:ext>
            </a:extLst>
          </p:cNvPr>
          <p:cNvSpPr txBox="1"/>
          <p:nvPr/>
        </p:nvSpPr>
        <p:spPr>
          <a:xfrm>
            <a:off x="5214588" y="4227368"/>
            <a:ext cx="854721" cy="2769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남성 비율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C6F09CA-D1E5-4DF7-A9AB-A2AE3BFAF312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블록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E105C62-2924-4707-BF28-F9C0F2FFC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491945"/>
            <a:ext cx="2228850" cy="365125"/>
          </a:xfrm>
        </p:spPr>
        <p:txBody>
          <a:bodyPr/>
          <a:lstStyle/>
          <a:p>
            <a:pPr algn="l"/>
            <a:fld id="{3B40F2F8-F9AE-481E-BF7E-408798ABFA52}" type="slidenum">
              <a:rPr lang="ko-KR" altLang="en-US" smtClean="0"/>
              <a:pPr algn="l"/>
              <a:t>52</a:t>
            </a:fld>
            <a:endParaRPr lang="ko-KR" altLang="en-US" dirty="0"/>
          </a:p>
        </p:txBody>
      </p:sp>
      <p:sp>
        <p:nvSpPr>
          <p:cNvPr id="23" name="슬라이드 번호 개체 틀 5">
            <a:extLst>
              <a:ext uri="{FF2B5EF4-FFF2-40B4-BE49-F238E27FC236}">
                <a16:creationId xmlns:a16="http://schemas.microsoft.com/office/drawing/2014/main" id="{15711FB1-4E87-41E4-BFAC-7895EE787DF2}"/>
              </a:ext>
            </a:extLst>
          </p:cNvPr>
          <p:cNvSpPr txBox="1">
            <a:spLocks/>
          </p:cNvSpPr>
          <p:nvPr/>
        </p:nvSpPr>
        <p:spPr>
          <a:xfrm>
            <a:off x="7629963" y="6481044"/>
            <a:ext cx="2228850" cy="36512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B40F2F8-F9AE-481E-BF7E-408798ABFA52}" type="slidenum">
              <a:rPr lang="ko-KR" altLang="en-US" smtClean="0"/>
              <a:pPr/>
              <a:t>52</a:t>
            </a:fld>
            <a:endParaRPr lang="ko-KR" altLang="en-US" dirty="0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E383BD85-7962-4C91-9359-AD8009039384}"/>
              </a:ext>
            </a:extLst>
          </p:cNvPr>
          <p:cNvGrpSpPr/>
          <p:nvPr/>
        </p:nvGrpSpPr>
        <p:grpSpPr>
          <a:xfrm>
            <a:off x="4392993" y="5801786"/>
            <a:ext cx="584886" cy="935033"/>
            <a:chOff x="8784545" y="5695929"/>
            <a:chExt cx="584886" cy="935033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F7B0C74E-1F76-4451-8623-14F89E42DD0E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38598955-2F77-4FD6-991F-87A1D8629C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A084C42-EC65-4D13-A9A7-E41B55257A24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766A2D11-92E2-454F-8187-5CF5FD767FB7}"/>
              </a:ext>
            </a:extLst>
          </p:cNvPr>
          <p:cNvGrpSpPr/>
          <p:nvPr/>
        </p:nvGrpSpPr>
        <p:grpSpPr>
          <a:xfrm>
            <a:off x="9101074" y="5790083"/>
            <a:ext cx="584886" cy="935033"/>
            <a:chOff x="8784545" y="5695929"/>
            <a:chExt cx="584886" cy="935033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E3CCBFCC-2DB8-4DCC-A7B5-C414C96C4101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8B90A7B8-4494-4E43-A915-FAE539D598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0C3569F-0231-44E5-87B0-9564DBE63613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8811ED9C-035D-4B7F-8A94-54BBF5CB3906}"/>
              </a:ext>
            </a:extLst>
          </p:cNvPr>
          <p:cNvSpPr txBox="1"/>
          <p:nvPr/>
        </p:nvSpPr>
        <p:spPr>
          <a:xfrm>
            <a:off x="2162168" y="655470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BC52052-7E0E-4FD4-961B-0EB4CCA76E60}"/>
              </a:ext>
            </a:extLst>
          </p:cNvPr>
          <p:cNvSpPr txBox="1"/>
          <p:nvPr/>
        </p:nvSpPr>
        <p:spPr>
          <a:xfrm>
            <a:off x="6871964" y="6542997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비율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74394861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래픽 9">
            <a:extLst>
              <a:ext uri="{FF2B5EF4-FFF2-40B4-BE49-F238E27FC236}">
                <a16:creationId xmlns:a16="http://schemas.microsoft.com/office/drawing/2014/main" id="{8568CE8F-9D83-4C4E-B8C0-0188ED3FEA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0000" y="2523500"/>
            <a:ext cx="4229100" cy="5334000"/>
          </a:xfrm>
          <a:prstGeom prst="rect">
            <a:avLst/>
          </a:prstGeom>
        </p:spPr>
      </p:pic>
      <p:pic>
        <p:nvPicPr>
          <p:cNvPr id="12" name="그래픽 11">
            <a:extLst>
              <a:ext uri="{FF2B5EF4-FFF2-40B4-BE49-F238E27FC236}">
                <a16:creationId xmlns:a16="http://schemas.microsoft.com/office/drawing/2014/main" id="{5043A6C0-6F0D-4AE6-AB3B-519C41C650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0000" y="2520000"/>
            <a:ext cx="4229100" cy="5334000"/>
          </a:xfrm>
          <a:prstGeom prst="rect">
            <a:avLst/>
          </a:prstGeom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여성 방문객 분석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1856598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방문객 수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1A22DC-849E-44C7-AE24-A6121B471678}"/>
              </a:ext>
            </a:extLst>
          </p:cNvPr>
          <p:cNvSpPr txBox="1"/>
          <p:nvPr/>
        </p:nvSpPr>
        <p:spPr>
          <a:xfrm>
            <a:off x="4292700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CD05FA-451E-4CC9-A7FA-14793FEC930A}"/>
              </a:ext>
            </a:extLst>
          </p:cNvPr>
          <p:cNvSpPr txBox="1"/>
          <p:nvPr/>
        </p:nvSpPr>
        <p:spPr>
          <a:xfrm>
            <a:off x="8904568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2992F030-4BAB-49D1-AC88-BB458FF629D7}"/>
              </a:ext>
            </a:extLst>
          </p:cNvPr>
          <p:cNvSpPr/>
          <p:nvPr/>
        </p:nvSpPr>
        <p:spPr>
          <a:xfrm>
            <a:off x="5414959" y="1385622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02383A8-7E56-4CA0-85B7-2DAF324CBA6A}"/>
              </a:ext>
            </a:extLst>
          </p:cNvPr>
          <p:cNvSpPr/>
          <p:nvPr/>
        </p:nvSpPr>
        <p:spPr>
          <a:xfrm>
            <a:off x="5515663" y="1285734"/>
            <a:ext cx="1856598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여성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비율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E72B958-61E5-405E-9F80-48A2166F61DC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블록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216A4B31-E5EE-434F-A322-21FB1A61F0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5127832"/>
              </p:ext>
            </p:extLst>
          </p:nvPr>
        </p:nvGraphicFramePr>
        <p:xfrm>
          <a:off x="631824" y="1608066"/>
          <a:ext cx="4266131" cy="305595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2277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392277">
                  <a:extLst>
                    <a:ext uri="{9D8B030D-6E8A-4147-A177-3AD203B41FA5}">
                      <a16:colId xmlns:a16="http://schemas.microsoft.com/office/drawing/2014/main" val="4047133905"/>
                    </a:ext>
                  </a:extLst>
                </a:gridCol>
                <a:gridCol w="1013382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</a:tblGrid>
              <a:tr h="208762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남성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여성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08762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529,596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554,860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1,084,456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애월중산간(저)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419,270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422,909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842,179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389,492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422,601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812,093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337,870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354,700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692,570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서광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277,731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294,917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572,648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307,791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274,617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582,408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285,263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274,347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559,610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222,969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247,903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470,872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213,695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225,743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439,438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181,300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195,848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377,148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94BBA0CE-733C-4936-A50C-369A702FA8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6620920"/>
              </p:ext>
            </p:extLst>
          </p:nvPr>
        </p:nvGraphicFramePr>
        <p:xfrm>
          <a:off x="5205413" y="1613838"/>
          <a:ext cx="4266131" cy="305595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2277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392277">
                  <a:extLst>
                    <a:ext uri="{9D8B030D-6E8A-4147-A177-3AD203B41FA5}">
                      <a16:colId xmlns:a16="http://schemas.microsoft.com/office/drawing/2014/main" val="1710096804"/>
                    </a:ext>
                  </a:extLst>
                </a:gridCol>
                <a:gridCol w="1013382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</a:tblGrid>
              <a:tr h="208762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남성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여성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08762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사려니(표선)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6,586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9,102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15,688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1,260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2,281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15,671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19,243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34,914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교래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96,405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113,447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209,852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144,893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166,976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311,869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사려니(조천)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12,411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14,262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26,673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서홍산간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79,745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88,982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168,727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222,969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247,903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470,872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91,573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101,816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193,389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3302589-6B9B-4663-8BA7-56A97F96AE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425740"/>
            <a:ext cx="2228850" cy="365125"/>
          </a:xfrm>
        </p:spPr>
        <p:txBody>
          <a:bodyPr/>
          <a:lstStyle/>
          <a:p>
            <a:pPr algn="l"/>
            <a:fld id="{3B40F2F8-F9AE-481E-BF7E-408798ABFA52}" type="slidenum">
              <a:rPr lang="ko-KR" altLang="en-US" smtClean="0"/>
              <a:pPr algn="l"/>
              <a:t>53</a:t>
            </a:fld>
            <a:endParaRPr lang="ko-KR" altLang="en-US" dirty="0"/>
          </a:p>
        </p:txBody>
      </p:sp>
      <p:sp>
        <p:nvSpPr>
          <p:cNvPr id="23" name="슬라이드 번호 개체 틀 5">
            <a:extLst>
              <a:ext uri="{FF2B5EF4-FFF2-40B4-BE49-F238E27FC236}">
                <a16:creationId xmlns:a16="http://schemas.microsoft.com/office/drawing/2014/main" id="{35FF0A57-8EB1-4D7F-BA5D-6158B48B9D26}"/>
              </a:ext>
            </a:extLst>
          </p:cNvPr>
          <p:cNvSpPr txBox="1">
            <a:spLocks/>
          </p:cNvSpPr>
          <p:nvPr/>
        </p:nvSpPr>
        <p:spPr>
          <a:xfrm>
            <a:off x="7629963" y="6481044"/>
            <a:ext cx="2228850" cy="36512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B40F2F8-F9AE-481E-BF7E-408798ABFA52}" type="slidenum">
              <a:rPr lang="ko-KR" altLang="en-US" smtClean="0"/>
              <a:pPr/>
              <a:t>53</a:t>
            </a:fld>
            <a:endParaRPr lang="ko-KR" altLang="en-US" dirty="0"/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931DFB65-E210-4BF7-BF55-CE4079B4CF84}"/>
              </a:ext>
            </a:extLst>
          </p:cNvPr>
          <p:cNvGrpSpPr/>
          <p:nvPr/>
        </p:nvGrpSpPr>
        <p:grpSpPr>
          <a:xfrm>
            <a:off x="4392993" y="5801786"/>
            <a:ext cx="584886" cy="935033"/>
            <a:chOff x="8784545" y="5695929"/>
            <a:chExt cx="584886" cy="935033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E055DB5-7F72-4DAB-8778-E74D314FDB9D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2A27E4E4-B070-4FE0-80F4-2B9DC3178DC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2AC63DB-47CD-4F5F-BC3E-8111E4109C55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FDCC56E1-F9E7-4B3B-9549-6B5E015A9AB7}"/>
              </a:ext>
            </a:extLst>
          </p:cNvPr>
          <p:cNvGrpSpPr/>
          <p:nvPr/>
        </p:nvGrpSpPr>
        <p:grpSpPr>
          <a:xfrm>
            <a:off x="9101074" y="5790083"/>
            <a:ext cx="584886" cy="935033"/>
            <a:chOff x="8784545" y="5695929"/>
            <a:chExt cx="584886" cy="935033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E847F949-31EF-4AAD-8FDE-FBE135EC8CDD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D82B39A9-6C54-417F-9E7C-7C7444902CB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44301CD-0EEC-452A-877D-BCFA985F4804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16F689BC-E61D-4FDC-B864-B9FA53B7B2DE}"/>
              </a:ext>
            </a:extLst>
          </p:cNvPr>
          <p:cNvSpPr txBox="1"/>
          <p:nvPr/>
        </p:nvSpPr>
        <p:spPr>
          <a:xfrm>
            <a:off x="2162168" y="655470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0E926CE-7DEA-417E-B266-E1AEFE800A31}"/>
              </a:ext>
            </a:extLst>
          </p:cNvPr>
          <p:cNvSpPr txBox="1"/>
          <p:nvPr/>
        </p:nvSpPr>
        <p:spPr>
          <a:xfrm>
            <a:off x="6871964" y="6542997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비율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BBDDCF-B1E5-4AA1-9B5A-35E4ED3D0CAB}"/>
              </a:ext>
            </a:extLst>
          </p:cNvPr>
          <p:cNvSpPr txBox="1"/>
          <p:nvPr/>
        </p:nvSpPr>
        <p:spPr>
          <a:xfrm>
            <a:off x="631824" y="4227368"/>
            <a:ext cx="1217000" cy="2769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여성 방문객 수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2B64B1F-F01A-4223-B966-1F0DC3E7A29A}"/>
              </a:ext>
            </a:extLst>
          </p:cNvPr>
          <p:cNvSpPr txBox="1"/>
          <p:nvPr/>
        </p:nvSpPr>
        <p:spPr>
          <a:xfrm>
            <a:off x="5214588" y="4227368"/>
            <a:ext cx="854721" cy="2769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여성 비율</a:t>
            </a:r>
          </a:p>
        </p:txBody>
      </p:sp>
    </p:spTree>
    <p:extLst>
      <p:ext uri="{BB962C8B-B14F-4D97-AF65-F5344CB8AC3E}">
        <p14:creationId xmlns:p14="http://schemas.microsoft.com/office/powerpoint/2010/main" val="107378827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2.3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전년 대비 남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/</a:t>
            </a:r>
            <a:r>
              <a:rPr lang="ko-KR" altLang="en-US" sz="16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녀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방문객 증가율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2029723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남성 증가율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D4640A5-D4F6-47F7-AF5C-4BE2C87E15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880099"/>
              </p:ext>
            </p:extLst>
          </p:nvPr>
        </p:nvGraphicFramePr>
        <p:xfrm>
          <a:off x="631824" y="1612585"/>
          <a:ext cx="4279546" cy="50199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154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863246293"/>
                    </a:ext>
                  </a:extLst>
                </a:gridCol>
              </a:tblGrid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2020년 09월</a:t>
                      </a:r>
                      <a:endParaRPr lang="ko-KR" altLang="en-US" sz="9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2021년 09월</a:t>
                      </a:r>
                      <a:endParaRPr lang="ko-KR" altLang="en-US" sz="9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감소율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8,825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22,222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13,397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151.81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7,376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17,396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10,020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135.85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서광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136,581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277,731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141,150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103.35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100,049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178,139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78,090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78.05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83,711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145,089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61,378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73.32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48,379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79,745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31,366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64.83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11,609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18,926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7,317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63.03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애월산간(저)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42,188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66,654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24,466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57.99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20,411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31,471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11,060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54.19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56,139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86,251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30,112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53.64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48,442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74,196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25,754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147,056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222,969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75,913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51.62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아라산간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8,612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12,942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4,330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192,928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285,263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92,335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동홍산간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1,783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2,608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671A08E-C1DD-40E5-A7FF-25B1516191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6278149"/>
              </p:ext>
            </p:extLst>
          </p:nvPr>
        </p:nvGraphicFramePr>
        <p:xfrm>
          <a:off x="5205413" y="1603221"/>
          <a:ext cx="4279546" cy="50199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154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863246293"/>
                    </a:ext>
                  </a:extLst>
                </a:gridCol>
              </a:tblGrid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2020년 09월</a:t>
                      </a:r>
                      <a:endParaRPr lang="ko-KR" altLang="en-US" sz="9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2021년 09월</a:t>
                      </a:r>
                      <a:endParaRPr lang="ko-KR" altLang="en-US" sz="9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감소율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5,885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15,573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9,688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164.62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7,409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18,549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11,140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150.36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서광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133,531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294,917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161,386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120.86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애월산간(저)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25,835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52,970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27,135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105.03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90,933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179,880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88,947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97.82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74,387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144,405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70,018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94.13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아라산간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3,361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6,102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2,741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81.55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봉개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11,248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20,170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8,922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79.32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49,634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88,982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39,348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79.28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10,340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18,484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8,144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78.76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42,181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73,986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31,805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159,356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274,347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114,991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72.16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건입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39,215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66,749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27,534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70.21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서홍산간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69.38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51,056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86,248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35,192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68.93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A1A22DC-849E-44C7-AE24-A6121B471678}"/>
              </a:ext>
            </a:extLst>
          </p:cNvPr>
          <p:cNvSpPr txBox="1"/>
          <p:nvPr/>
        </p:nvSpPr>
        <p:spPr>
          <a:xfrm>
            <a:off x="4292700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CD05FA-451E-4CC9-A7FA-14793FEC930A}"/>
              </a:ext>
            </a:extLst>
          </p:cNvPr>
          <p:cNvSpPr txBox="1"/>
          <p:nvPr/>
        </p:nvSpPr>
        <p:spPr>
          <a:xfrm>
            <a:off x="8904568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DD2593E-2F2E-4274-94F6-26F3E3BEF0FC}"/>
              </a:ext>
            </a:extLst>
          </p:cNvPr>
          <p:cNvSpPr/>
          <p:nvPr/>
        </p:nvSpPr>
        <p:spPr>
          <a:xfrm>
            <a:off x="5342140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A4E94A0-4512-4C6A-9201-E990BE104A15}"/>
              </a:ext>
            </a:extLst>
          </p:cNvPr>
          <p:cNvSpPr/>
          <p:nvPr/>
        </p:nvSpPr>
        <p:spPr>
          <a:xfrm>
            <a:off x="5442844" y="1286020"/>
            <a:ext cx="2029723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여성 증가율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F3BCAD4-57F5-4DEA-AFB3-C05D93701547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블록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1C26E5-0C49-4CF0-92DE-CD23D658A2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735606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2.4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전년 대비 남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/</a:t>
            </a:r>
            <a:r>
              <a:rPr lang="ko-KR" altLang="en-US" sz="16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녀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방문객 감소율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2029723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남성 감소율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D4640A5-D4F6-47F7-AF5C-4BE2C87E15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7561684"/>
              </p:ext>
            </p:extLst>
          </p:nvPr>
        </p:nvGraphicFramePr>
        <p:xfrm>
          <a:off x="631824" y="1612585"/>
          <a:ext cx="4279546" cy="50199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154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863246293"/>
                    </a:ext>
                  </a:extLst>
                </a:gridCol>
              </a:tblGrid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2020년 09월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2021년 09월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감소율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9,664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3,372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-6,292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-65.11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애월산간(고)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2,606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-1,693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-64.97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봉개산간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-402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-53.03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2,177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-1,095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-50.3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2,465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-1,121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-45.48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남원산간(고)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11,125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6,939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-4,186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-37.63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4,299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2,820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-1,479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-34.4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118,512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91,573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-26,939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-22.73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3,807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2,947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-860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-22.59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남원산간(저)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40,967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33,692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-7,275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-17.76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120,338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107,297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-13,041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-10.84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추자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29,611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26,528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-3,083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-10.41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101,213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91,046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-10,167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-10.05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백록담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13,431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12,271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-1,160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-8.64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대천산간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1,643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1,502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-141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-8.58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671A08E-C1DD-40E5-A7FF-25B1516191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2103966"/>
              </p:ext>
            </p:extLst>
          </p:nvPr>
        </p:nvGraphicFramePr>
        <p:xfrm>
          <a:off x="5205413" y="1603221"/>
          <a:ext cx="4279546" cy="50199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154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863246293"/>
                    </a:ext>
                  </a:extLst>
                </a:gridCol>
              </a:tblGrid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2020년 09월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2021년 09월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감소율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7,007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2,961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-4,046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-57.74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봉개산간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-55.96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1,264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-54.11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애월산간(고)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1,618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830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-48.7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1,492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-650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-43.57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2,200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1,290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-910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-41.36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3,360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2,101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-1,259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-37.47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3,722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2,410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-1,312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-35.25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남원산간(고)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8,051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5,271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-2,780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-34.53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119,691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101,816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-17,875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-14.93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백록담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9,902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8,896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-1,006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-10.16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남원산간(저)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27,712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27,695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86,646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88,434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1,788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62,363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65,000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2,637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113,511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119,885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6,374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5.62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A1A22DC-849E-44C7-AE24-A6121B471678}"/>
              </a:ext>
            </a:extLst>
          </p:cNvPr>
          <p:cNvSpPr txBox="1"/>
          <p:nvPr/>
        </p:nvSpPr>
        <p:spPr>
          <a:xfrm>
            <a:off x="4292700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CD05FA-451E-4CC9-A7FA-14793FEC930A}"/>
              </a:ext>
            </a:extLst>
          </p:cNvPr>
          <p:cNvSpPr txBox="1"/>
          <p:nvPr/>
        </p:nvSpPr>
        <p:spPr>
          <a:xfrm>
            <a:off x="8904568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DD2593E-2F2E-4274-94F6-26F3E3BEF0FC}"/>
              </a:ext>
            </a:extLst>
          </p:cNvPr>
          <p:cNvSpPr/>
          <p:nvPr/>
        </p:nvSpPr>
        <p:spPr>
          <a:xfrm>
            <a:off x="5342140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A4E94A0-4512-4C6A-9201-E990BE104A15}"/>
              </a:ext>
            </a:extLst>
          </p:cNvPr>
          <p:cNvSpPr/>
          <p:nvPr/>
        </p:nvSpPr>
        <p:spPr>
          <a:xfrm>
            <a:off x="5442844" y="1286020"/>
            <a:ext cx="2029723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여성 감소율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8F61DFC-2BF3-416B-A614-350F9AC226E1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블록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AB25013-9A72-4479-B540-979C407F9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594689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3.1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청소년층 방문객 분석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2598788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이하 방문객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수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1A22DC-849E-44C7-AE24-A6121B471678}"/>
              </a:ext>
            </a:extLst>
          </p:cNvPr>
          <p:cNvSpPr txBox="1"/>
          <p:nvPr/>
        </p:nvSpPr>
        <p:spPr>
          <a:xfrm>
            <a:off x="4594954" y="1355270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392E6F99-BF55-4025-B916-7A731E17EE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2693642"/>
              </p:ext>
            </p:extLst>
          </p:nvPr>
        </p:nvGraphicFramePr>
        <p:xfrm>
          <a:off x="631822" y="4313039"/>
          <a:ext cx="8677285" cy="2124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109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9004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5869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83660079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79460570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4048182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432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이하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청소년층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30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젊은층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60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중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·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장년층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70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이상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노년층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2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영어교육도시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20,773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27,295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24.05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62,152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54.75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3,295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113,515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7,955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26,437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19,443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35.46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996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54,831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화북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7,343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25,409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18,861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1,824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3.41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53,437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효돈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8,611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31,412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24,763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37.42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66,181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삼양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8,338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32,845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24,256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36.19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1,585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67,024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8F2F6A83-F2A5-4F5F-B547-3C832100F77B}"/>
              </a:ext>
            </a:extLst>
          </p:cNvPr>
          <p:cNvSpPr txBox="1"/>
          <p:nvPr/>
        </p:nvSpPr>
        <p:spPr>
          <a:xfrm>
            <a:off x="8732956" y="406916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D6619B3A-D235-4C3C-9C34-5F7B1A4217D3}"/>
              </a:ext>
            </a:extLst>
          </p:cNvPr>
          <p:cNvSpPr/>
          <p:nvPr/>
        </p:nvSpPr>
        <p:spPr>
          <a:xfrm>
            <a:off x="746863" y="4096324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98DE52-DE4D-47C2-9863-A81E4D359EA3}"/>
              </a:ext>
            </a:extLst>
          </p:cNvPr>
          <p:cNvSpPr/>
          <p:nvPr/>
        </p:nvSpPr>
        <p:spPr>
          <a:xfrm>
            <a:off x="847567" y="3996436"/>
            <a:ext cx="3118161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이하 청소년층 점유율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CE50354D-6C78-499D-8CD8-FC7E26230E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167139"/>
              </p:ext>
            </p:extLst>
          </p:nvPr>
        </p:nvGraphicFramePr>
        <p:xfrm>
          <a:off x="631822" y="1606716"/>
          <a:ext cx="4560108" cy="2016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0063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7587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3873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288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이하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114,141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1,084,456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서광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31,035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572,648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30,625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812,093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애월중산간(저)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26,182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842,179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25,802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692,570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B550B65A-FB08-42FF-9D70-F5DB9BF973A3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블록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76E9802-1973-4EE4-BC8D-6CBD536C3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56</a:t>
            </a:fld>
            <a:endParaRPr lang="ko-KR" altLang="en-US"/>
          </a:p>
        </p:txBody>
      </p:sp>
      <p:pic>
        <p:nvPicPr>
          <p:cNvPr id="9" name="그래픽 8">
            <a:extLst>
              <a:ext uri="{FF2B5EF4-FFF2-40B4-BE49-F238E27FC236}">
                <a16:creationId xmlns:a16="http://schemas.microsoft.com/office/drawing/2014/main" id="{BC8A26DB-B951-4083-AB4B-B2F1FA73AC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0000" y="0"/>
            <a:ext cx="4229100" cy="5334000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4A6017F8-784D-4D67-A028-4E3DE0519767}"/>
              </a:ext>
            </a:extLst>
          </p:cNvPr>
          <p:cNvGrpSpPr/>
          <p:nvPr/>
        </p:nvGrpSpPr>
        <p:grpSpPr>
          <a:xfrm>
            <a:off x="5400000" y="1609928"/>
            <a:ext cx="584886" cy="935033"/>
            <a:chOff x="8784545" y="5695929"/>
            <a:chExt cx="584886" cy="935033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7426D68B-CD72-4C13-B606-098260F5D550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4243FC38-4202-4707-801C-A56F29350D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BA4F099-7482-44C0-B2A8-AF9977093579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E751066C-7262-4D75-B4CA-0CC8EDEBDF6C}"/>
              </a:ext>
            </a:extLst>
          </p:cNvPr>
          <p:cNvSpPr txBox="1"/>
          <p:nvPr/>
        </p:nvSpPr>
        <p:spPr>
          <a:xfrm>
            <a:off x="7335384" y="3723993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73330307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젊은 층 방문객 분석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2736647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~ 30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방문객 수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54" name="표 53">
            <a:extLst>
              <a:ext uri="{FF2B5EF4-FFF2-40B4-BE49-F238E27FC236}">
                <a16:creationId xmlns:a16="http://schemas.microsoft.com/office/drawing/2014/main" id="{844024AC-7BE8-4057-99C7-54C38FD8EF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8957805"/>
              </p:ext>
            </p:extLst>
          </p:nvPr>
        </p:nvGraphicFramePr>
        <p:xfrm>
          <a:off x="631822" y="4313039"/>
          <a:ext cx="8677285" cy="2124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109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9004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5869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83660079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79460570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4048182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432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이하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청소년층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30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젊은층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60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중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·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장년층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70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이상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노년층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2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14,671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93,631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55.49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57,268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33.94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3,157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168,727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7,513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172,798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55.41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127,901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41.01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3,657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311,869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11,731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205,327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54.44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153,847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40.79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6,243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377,148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17,666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85,304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53.04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54,898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34.14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2,951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160,819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천지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11,715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9.04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67,984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47,710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36.81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2,187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129,596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58" name="타원 57">
            <a:extLst>
              <a:ext uri="{FF2B5EF4-FFF2-40B4-BE49-F238E27FC236}">
                <a16:creationId xmlns:a16="http://schemas.microsoft.com/office/drawing/2014/main" id="{8D51D5B8-1F51-42EA-9AF0-1EB18AB660DE}"/>
              </a:ext>
            </a:extLst>
          </p:cNvPr>
          <p:cNvSpPr/>
          <p:nvPr/>
        </p:nvSpPr>
        <p:spPr>
          <a:xfrm>
            <a:off x="746863" y="4096324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0C3AEACE-4F54-4979-A9AF-43BFE964D599}"/>
              </a:ext>
            </a:extLst>
          </p:cNvPr>
          <p:cNvSpPr/>
          <p:nvPr/>
        </p:nvSpPr>
        <p:spPr>
          <a:xfrm>
            <a:off x="847567" y="3996436"/>
            <a:ext cx="3143809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~ 30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</a:t>
            </a:r>
            <a:r>
              <a:rPr lang="ko-KR" altLang="en-US" sz="1350" dirty="0" err="1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젊은층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점유율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989B1F3D-98AA-4D4B-9000-883A81A5E7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0383377"/>
              </p:ext>
            </p:extLst>
          </p:nvPr>
        </p:nvGraphicFramePr>
        <p:xfrm>
          <a:off x="631822" y="1606716"/>
          <a:ext cx="4560108" cy="2016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0063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7587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3873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288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30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518,910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1,084,456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423,085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812,093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애월중산간(저)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408,427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842,179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321,097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692,570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277,784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582,408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68" name="TextBox 67">
            <a:extLst>
              <a:ext uri="{FF2B5EF4-FFF2-40B4-BE49-F238E27FC236}">
                <a16:creationId xmlns:a16="http://schemas.microsoft.com/office/drawing/2014/main" id="{3149931B-EAFD-4945-A52D-CD71DC629F38}"/>
              </a:ext>
            </a:extLst>
          </p:cNvPr>
          <p:cNvSpPr txBox="1"/>
          <p:nvPr/>
        </p:nvSpPr>
        <p:spPr>
          <a:xfrm>
            <a:off x="4594954" y="1355270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5BBDAC1D-3DAF-439E-9061-D19E240C7861}"/>
              </a:ext>
            </a:extLst>
          </p:cNvPr>
          <p:cNvSpPr txBox="1"/>
          <p:nvPr/>
        </p:nvSpPr>
        <p:spPr>
          <a:xfrm>
            <a:off x="8732956" y="406916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B103530-B5E9-4517-A68B-29B6C1412E0E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블록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FECB75E-496B-4101-9EC9-2E8AA67B5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57</a:t>
            </a:fld>
            <a:endParaRPr lang="ko-KR" altLang="en-US" dirty="0"/>
          </a:p>
        </p:txBody>
      </p:sp>
      <p:pic>
        <p:nvPicPr>
          <p:cNvPr id="6" name="그래픽 5">
            <a:extLst>
              <a:ext uri="{FF2B5EF4-FFF2-40B4-BE49-F238E27FC236}">
                <a16:creationId xmlns:a16="http://schemas.microsoft.com/office/drawing/2014/main" id="{E9A0C2C1-DFEC-4EC6-B063-529E7734D4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0000" y="0"/>
            <a:ext cx="4229100" cy="5334000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7994B213-C42A-44E6-A852-703500E4D1A7}"/>
              </a:ext>
            </a:extLst>
          </p:cNvPr>
          <p:cNvGrpSpPr/>
          <p:nvPr/>
        </p:nvGrpSpPr>
        <p:grpSpPr>
          <a:xfrm>
            <a:off x="5400000" y="1609928"/>
            <a:ext cx="584886" cy="935033"/>
            <a:chOff x="8784545" y="5695929"/>
            <a:chExt cx="584886" cy="935033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F03CC445-17A2-47AE-94C5-37FFC0408830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F8992E99-AB43-459E-BA7A-99F9F22E28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779FA8E-9C5B-429E-A345-99C6AC63346C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BD2AC371-8381-459B-9EE7-6D49D42DCEDA}"/>
              </a:ext>
            </a:extLst>
          </p:cNvPr>
          <p:cNvSpPr txBox="1"/>
          <p:nvPr/>
        </p:nvSpPr>
        <p:spPr>
          <a:xfrm>
            <a:off x="7335384" y="3723993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362871821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3.3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중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·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장년층 방문객 분석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3589444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~ 60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중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장년층 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방문객 수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31" name="표 30">
            <a:extLst>
              <a:ext uri="{FF2B5EF4-FFF2-40B4-BE49-F238E27FC236}">
                <a16:creationId xmlns:a16="http://schemas.microsoft.com/office/drawing/2014/main" id="{83FA9F23-AF28-40C9-ACA4-70B837263E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2927998"/>
              </p:ext>
            </p:extLst>
          </p:nvPr>
        </p:nvGraphicFramePr>
        <p:xfrm>
          <a:off x="631822" y="4313039"/>
          <a:ext cx="8677285" cy="2124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109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9004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5869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83660079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79460570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4048182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432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이하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청소년층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30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젊은층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60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중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·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장년층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70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이상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노년층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2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1,766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7,151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78.17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9,148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애월산간(고)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26.22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1,264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72.52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1,743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24.27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71.57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1,924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28.38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2,459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69.72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3,527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6,734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27.62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16,836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69.05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24,384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35" name="타원 34">
            <a:extLst>
              <a:ext uri="{FF2B5EF4-FFF2-40B4-BE49-F238E27FC236}">
                <a16:creationId xmlns:a16="http://schemas.microsoft.com/office/drawing/2014/main" id="{2155C6EE-5B4F-4107-88F0-8077216BA81A}"/>
              </a:ext>
            </a:extLst>
          </p:cNvPr>
          <p:cNvSpPr/>
          <p:nvPr/>
        </p:nvSpPr>
        <p:spPr>
          <a:xfrm>
            <a:off x="746863" y="4096324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6A9F73F7-CCFA-4FBB-935A-7BEA646E090D}"/>
              </a:ext>
            </a:extLst>
          </p:cNvPr>
          <p:cNvSpPr/>
          <p:nvPr/>
        </p:nvSpPr>
        <p:spPr>
          <a:xfrm>
            <a:off x="847567" y="3996436"/>
            <a:ext cx="335540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~ 60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중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장년층 점유율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39" name="표 38">
            <a:extLst>
              <a:ext uri="{FF2B5EF4-FFF2-40B4-BE49-F238E27FC236}">
                <a16:creationId xmlns:a16="http://schemas.microsoft.com/office/drawing/2014/main" id="{097D6F76-F83A-4BAD-B0BA-D9FCAB4598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5961370"/>
              </p:ext>
            </p:extLst>
          </p:nvPr>
        </p:nvGraphicFramePr>
        <p:xfrm>
          <a:off x="631822" y="1606716"/>
          <a:ext cx="4560108" cy="2016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0063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7587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3873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288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60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430,201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39.67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1,084,456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애월중산간(저)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394,238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842,179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346,814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42.71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812,093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331,223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692,570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277,127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582,408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45" name="TextBox 44">
            <a:extLst>
              <a:ext uri="{FF2B5EF4-FFF2-40B4-BE49-F238E27FC236}">
                <a16:creationId xmlns:a16="http://schemas.microsoft.com/office/drawing/2014/main" id="{6CD50B03-3D04-485E-8C4B-06DF3F1C8302}"/>
              </a:ext>
            </a:extLst>
          </p:cNvPr>
          <p:cNvSpPr txBox="1"/>
          <p:nvPr/>
        </p:nvSpPr>
        <p:spPr>
          <a:xfrm>
            <a:off x="4594954" y="1355270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8BE9E88-AC52-45F8-8DEF-4A4436010AD3}"/>
              </a:ext>
            </a:extLst>
          </p:cNvPr>
          <p:cNvSpPr txBox="1"/>
          <p:nvPr/>
        </p:nvSpPr>
        <p:spPr>
          <a:xfrm>
            <a:off x="8732956" y="406916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88616B6-A6A1-4EAC-A093-8333CA3321D8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블록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E37BCF5-30C9-49FE-B50A-24EA494F2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58</a:t>
            </a:fld>
            <a:endParaRPr lang="ko-KR" altLang="en-US"/>
          </a:p>
        </p:txBody>
      </p:sp>
      <p:pic>
        <p:nvPicPr>
          <p:cNvPr id="6" name="그래픽 5">
            <a:extLst>
              <a:ext uri="{FF2B5EF4-FFF2-40B4-BE49-F238E27FC236}">
                <a16:creationId xmlns:a16="http://schemas.microsoft.com/office/drawing/2014/main" id="{2F6CEA56-98C3-4806-B7DA-4E63B4CE52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0000" y="0"/>
            <a:ext cx="4229100" cy="5334000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B4D878B6-916F-4208-8A97-DF0DBEAFF224}"/>
              </a:ext>
            </a:extLst>
          </p:cNvPr>
          <p:cNvGrpSpPr/>
          <p:nvPr/>
        </p:nvGrpSpPr>
        <p:grpSpPr>
          <a:xfrm>
            <a:off x="5400000" y="1609928"/>
            <a:ext cx="584886" cy="935033"/>
            <a:chOff x="8784545" y="5695929"/>
            <a:chExt cx="584886" cy="935033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28B0D238-12C0-4334-B9D9-2800872949D2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70EF3D64-B6C1-4C0E-BAC2-7DDD2E3EB6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440BDC8-A218-456D-A724-3112F9FCE28E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796919C5-6DFA-48BE-8FE0-E6D5BC022FD4}"/>
              </a:ext>
            </a:extLst>
          </p:cNvPr>
          <p:cNvSpPr txBox="1"/>
          <p:nvPr/>
        </p:nvSpPr>
        <p:spPr>
          <a:xfrm>
            <a:off x="7335384" y="3723993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267998622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3.4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노년층 방문객 분석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3179075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이상 노년층 방문객 수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8A720F70-E807-421E-8FF3-1160154012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6214382"/>
              </p:ext>
            </p:extLst>
          </p:nvPr>
        </p:nvGraphicFramePr>
        <p:xfrm>
          <a:off x="631822" y="4313039"/>
          <a:ext cx="8677285" cy="2124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109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9004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5869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83660079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79460570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4048182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432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이하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청소년층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30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젊은층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60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중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·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장년층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70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이상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노년층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2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추자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3,096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11,049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29.89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21,400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57.88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1,426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36,971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화북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7,343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25,409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18,861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1,824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3.41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53,437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영어교육도시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20,773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27,295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24.05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62,152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54.75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3,295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113,515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3,465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16,216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12,385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37.57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32,969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7,505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90,075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41.38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114,246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5,859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217,685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16" name="타원 15">
            <a:extLst>
              <a:ext uri="{FF2B5EF4-FFF2-40B4-BE49-F238E27FC236}">
                <a16:creationId xmlns:a16="http://schemas.microsoft.com/office/drawing/2014/main" id="{52B3695D-2C1E-43DF-AD3C-D17E31602924}"/>
              </a:ext>
            </a:extLst>
          </p:cNvPr>
          <p:cNvSpPr/>
          <p:nvPr/>
        </p:nvSpPr>
        <p:spPr>
          <a:xfrm>
            <a:off x="746863" y="4096324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6E93656-AC90-4713-BB10-59DC04858413}"/>
              </a:ext>
            </a:extLst>
          </p:cNvPr>
          <p:cNvSpPr/>
          <p:nvPr/>
        </p:nvSpPr>
        <p:spPr>
          <a:xfrm>
            <a:off x="847567" y="3996436"/>
            <a:ext cx="2945037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이상 노년층 점유율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FB97D951-4053-40F4-B5BC-DFE9E19551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7679347"/>
              </p:ext>
            </p:extLst>
          </p:nvPr>
        </p:nvGraphicFramePr>
        <p:xfrm>
          <a:off x="631822" y="1606716"/>
          <a:ext cx="4560108" cy="2016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0063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7587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3873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288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70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이상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21,204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1,084,456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14,448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692,570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애월중산간(저)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13,332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842,179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11,569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812,093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9,498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582,408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35" name="TextBox 34">
            <a:extLst>
              <a:ext uri="{FF2B5EF4-FFF2-40B4-BE49-F238E27FC236}">
                <a16:creationId xmlns:a16="http://schemas.microsoft.com/office/drawing/2014/main" id="{9A44FEAB-D3BB-4212-93C3-54BE730D208B}"/>
              </a:ext>
            </a:extLst>
          </p:cNvPr>
          <p:cNvSpPr txBox="1"/>
          <p:nvPr/>
        </p:nvSpPr>
        <p:spPr>
          <a:xfrm>
            <a:off x="4594954" y="1355270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6B6092A-2A0B-468A-A052-A44443E08994}"/>
              </a:ext>
            </a:extLst>
          </p:cNvPr>
          <p:cNvSpPr txBox="1"/>
          <p:nvPr/>
        </p:nvSpPr>
        <p:spPr>
          <a:xfrm>
            <a:off x="8732956" y="406916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3A8D2CE-FE99-4A92-9341-B4D734F12B3A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블록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A5533B0-ABD1-4B5C-A90A-C23D4864E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59</a:t>
            </a:fld>
            <a:endParaRPr lang="ko-KR" altLang="en-US" dirty="0"/>
          </a:p>
        </p:txBody>
      </p:sp>
      <p:pic>
        <p:nvPicPr>
          <p:cNvPr id="6" name="그래픽 5">
            <a:extLst>
              <a:ext uri="{FF2B5EF4-FFF2-40B4-BE49-F238E27FC236}">
                <a16:creationId xmlns:a16="http://schemas.microsoft.com/office/drawing/2014/main" id="{785AFBF8-7D86-4365-93E3-F20F871C2B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0000" y="0"/>
            <a:ext cx="4229100" cy="5334000"/>
          </a:xfrm>
          <a:prstGeom prst="rect">
            <a:avLst/>
          </a:prstGeom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0ADA7050-81C8-48C9-A3AF-A2DC17F9975F}"/>
              </a:ext>
            </a:extLst>
          </p:cNvPr>
          <p:cNvGrpSpPr/>
          <p:nvPr/>
        </p:nvGrpSpPr>
        <p:grpSpPr>
          <a:xfrm>
            <a:off x="5400000" y="1609928"/>
            <a:ext cx="584886" cy="935033"/>
            <a:chOff x="8784545" y="5695929"/>
            <a:chExt cx="584886" cy="935033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2EBAD24D-BA43-4A96-8282-A050BE12B36B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EE31F1EC-2454-4C8A-BD46-21D8A7F019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4594D8E-83F0-4567-B37A-FCA2B5AE6DCE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FA09B8E2-9A53-48FE-8288-9E4D94A1FE4E}"/>
              </a:ext>
            </a:extLst>
          </p:cNvPr>
          <p:cNvSpPr txBox="1"/>
          <p:nvPr/>
        </p:nvSpPr>
        <p:spPr>
          <a:xfrm>
            <a:off x="7335384" y="3723993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4537282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77993A7B-F187-4ED0-833A-F062B1D826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6676611"/>
              </p:ext>
            </p:extLst>
          </p:nvPr>
        </p:nvGraphicFramePr>
        <p:xfrm>
          <a:off x="612503" y="3570560"/>
          <a:ext cx="8669425" cy="14578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7321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138489190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079597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977475800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50255645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65886874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540167037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54585515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579900968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3247666362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006273883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221977323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2042401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226426343"/>
                    </a:ext>
                  </a:extLst>
                </a:gridCol>
              </a:tblGrid>
              <a:tr h="23253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남자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325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761930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153,221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261,878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382,930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270,886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182,255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83,128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25,247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1,359,545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224,611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306,971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426,345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340,780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226,682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113,737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36,062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1,675,188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71,390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45,093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43,415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69,894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44,427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30,609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10,815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315,643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46.6%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17.2%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25.8%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24.4%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36.8%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42.8%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23.2%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pic>
        <p:nvPicPr>
          <p:cNvPr id="4" name="그래픽 3" descr="사람">
            <a:extLst>
              <a:ext uri="{FF2B5EF4-FFF2-40B4-BE49-F238E27FC236}">
                <a16:creationId xmlns:a16="http://schemas.microsoft.com/office/drawing/2014/main" id="{3E2A8008-F4AB-4661-A16C-C081294F847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1534" y="3578351"/>
            <a:ext cx="457200" cy="457200"/>
          </a:xfrm>
          <a:prstGeom prst="rect">
            <a:avLst/>
          </a:prstGeom>
        </p:spPr>
      </p:pic>
      <p:pic>
        <p:nvPicPr>
          <p:cNvPr id="5" name="그래픽 4" descr="여자">
            <a:extLst>
              <a:ext uri="{FF2B5EF4-FFF2-40B4-BE49-F238E27FC236}">
                <a16:creationId xmlns:a16="http://schemas.microsoft.com/office/drawing/2014/main" id="{A8EE0199-12D7-4A7F-84C3-DC4C0C7A0C7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1534" y="5066280"/>
            <a:ext cx="457200" cy="457200"/>
          </a:xfrm>
          <a:prstGeom prst="rect">
            <a:avLst/>
          </a:prstGeom>
        </p:spPr>
      </p:pic>
      <p:sp>
        <p:nvSpPr>
          <p:cNvPr id="6" name="Rectangle 78">
            <a:extLst>
              <a:ext uri="{FF2B5EF4-FFF2-40B4-BE49-F238E27FC236}">
                <a16:creationId xmlns:a16="http://schemas.microsoft.com/office/drawing/2014/main" id="{E8FCA75C-0523-4781-AFFC-9C089FA6A0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1.2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성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연령대별 방문객</a:t>
            </a:r>
            <a:endParaRPr lang="ko-KR" altLang="en-US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B289BF2D-EC08-4B51-AEFD-2EE9FCE2E7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1804108"/>
              </p:ext>
            </p:extLst>
          </p:nvPr>
        </p:nvGraphicFramePr>
        <p:xfrm>
          <a:off x="613353" y="5057990"/>
          <a:ext cx="8669425" cy="14578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7321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138489190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079597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977475800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50255645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65886874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540167037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54585515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579900968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3247666362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006273883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221977323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2042401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226426343"/>
                    </a:ext>
                  </a:extLst>
                </a:gridCol>
              </a:tblGrid>
              <a:tr h="23253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여자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325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761930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150,308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314,288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361,921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199,272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159,910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73,995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32,048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1,291,742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219,518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379,784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447,540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282,876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222,947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113,234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45,507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1,711,406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69,210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65,496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85,619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83,604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63,037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39,239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13,459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419,664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20.8%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23.7%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39.4%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32.5%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3B980880-7E23-4961-AF00-634F27CDC519}"/>
              </a:ext>
            </a:extLst>
          </p:cNvPr>
          <p:cNvSpPr txBox="1"/>
          <p:nvPr/>
        </p:nvSpPr>
        <p:spPr>
          <a:xfrm>
            <a:off x="8688240" y="332251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52605AC4-BD73-496A-BD2E-15725E9CE913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B7A951B-69CF-4BC9-9A4A-27F8EA6F6AE7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09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3,386,594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pic>
        <p:nvPicPr>
          <p:cNvPr id="8" name="그래픽 7" descr="여자">
            <a:extLst>
              <a:ext uri="{FF2B5EF4-FFF2-40B4-BE49-F238E27FC236}">
                <a16:creationId xmlns:a16="http://schemas.microsoft.com/office/drawing/2014/main" id="{16E212DB-A836-4DEC-8D7C-78F366D77A4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1534" y="5074570"/>
            <a:ext cx="457200" cy="457200"/>
          </a:xfrm>
          <a:prstGeom prst="rect">
            <a:avLst/>
          </a:prstGeom>
        </p:spPr>
      </p:pic>
      <p:graphicFrame>
        <p:nvGraphicFramePr>
          <p:cNvPr id="18" name="차트 17">
            <a:extLst>
              <a:ext uri="{FF2B5EF4-FFF2-40B4-BE49-F238E27FC236}">
                <a16:creationId xmlns:a16="http://schemas.microsoft.com/office/drawing/2014/main" id="{AB9E143C-E4C3-420C-A68E-06D25008AA2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22618376"/>
              </p:ext>
            </p:extLst>
          </p:nvPr>
        </p:nvGraphicFramePr>
        <p:xfrm>
          <a:off x="657905" y="1594260"/>
          <a:ext cx="4288516" cy="18778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9" name="차트 18">
            <a:extLst>
              <a:ext uri="{FF2B5EF4-FFF2-40B4-BE49-F238E27FC236}">
                <a16:creationId xmlns:a16="http://schemas.microsoft.com/office/drawing/2014/main" id="{B311DA37-CD69-4D9A-959C-A8463E9BF7E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95224830"/>
              </p:ext>
            </p:extLst>
          </p:nvPr>
        </p:nvGraphicFramePr>
        <p:xfrm>
          <a:off x="5010830" y="1594260"/>
          <a:ext cx="4288516" cy="18778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id="{59B38175-F4E3-427E-833A-CF997E185B20}"/>
              </a:ext>
            </a:extLst>
          </p:cNvPr>
          <p:cNvSpPr/>
          <p:nvPr/>
        </p:nvSpPr>
        <p:spPr>
          <a:xfrm>
            <a:off x="5434150" y="176385"/>
            <a:ext cx="4287066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제주특별자치도 전체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BEE01AF-EDD7-48E2-83DC-5EF89B3DA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60069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E5AC581-ED84-4413-AF7B-1E44A707E4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9485352"/>
              </p:ext>
            </p:extLst>
          </p:nvPr>
        </p:nvGraphicFramePr>
        <p:xfrm>
          <a:off x="631825" y="1801603"/>
          <a:ext cx="4273200" cy="139519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7200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1138489190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407959739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226426343"/>
                    </a:ext>
                  </a:extLst>
                </a:gridCol>
              </a:tblGrid>
              <a:tr h="23253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남자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여자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325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761930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1,359,545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1,291,742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2,651,287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1,675,188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1,711,406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3,386,594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315,643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419,664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735,307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23.2%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32.5%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27.7%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pic>
        <p:nvPicPr>
          <p:cNvPr id="3" name="그래픽 2" descr="사람">
            <a:extLst>
              <a:ext uri="{FF2B5EF4-FFF2-40B4-BE49-F238E27FC236}">
                <a16:creationId xmlns:a16="http://schemas.microsoft.com/office/drawing/2014/main" id="{C7D5FBA9-8E02-47F4-9C03-78698CA62EA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05725" y="1656244"/>
            <a:ext cx="350960" cy="350960"/>
          </a:xfrm>
          <a:prstGeom prst="rect">
            <a:avLst/>
          </a:prstGeom>
        </p:spPr>
      </p:pic>
      <p:pic>
        <p:nvPicPr>
          <p:cNvPr id="4" name="그래픽 3" descr="여자">
            <a:extLst>
              <a:ext uri="{FF2B5EF4-FFF2-40B4-BE49-F238E27FC236}">
                <a16:creationId xmlns:a16="http://schemas.microsoft.com/office/drawing/2014/main" id="{F2C69052-80C8-41CD-9076-C680D2970CE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36583" y="1656244"/>
            <a:ext cx="350960" cy="350960"/>
          </a:xfrm>
          <a:prstGeom prst="rect">
            <a:avLst/>
          </a:prstGeom>
        </p:spPr>
      </p:pic>
      <p:sp>
        <p:nvSpPr>
          <p:cNvPr id="5" name="Rectangle 78">
            <a:extLst>
              <a:ext uri="{FF2B5EF4-FFF2-40B4-BE49-F238E27FC236}">
                <a16:creationId xmlns:a16="http://schemas.microsoft.com/office/drawing/2014/main" id="{4E60F2D2-C3FB-4945-8F16-A6BF33BC38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1.3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성별 및 연령대별 방문객</a:t>
            </a:r>
            <a:endParaRPr lang="ko-KR" altLang="en-US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14D02C17-514D-4F92-9048-7B3B354D45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1687218"/>
              </p:ext>
            </p:extLst>
          </p:nvPr>
        </p:nvGraphicFramePr>
        <p:xfrm>
          <a:off x="613353" y="5057990"/>
          <a:ext cx="8669425" cy="14578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7321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138489190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079597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977475800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50255645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65886874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540167037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54585515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579900968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3247666362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006273883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221977323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2042401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226426343"/>
                    </a:ext>
                  </a:extLst>
                </a:gridCol>
              </a:tblGrid>
              <a:tr h="23253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325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761930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303,529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576,166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744,851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470,157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342,165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157,124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57,295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2,651,286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444,129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686,755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873,885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623,656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449,629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226,971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81,569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3,386,594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140,600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110,589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129,034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153,499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107,464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69,847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24,274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735,308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19.2%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32.6%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31.4%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44.5%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42.4%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27.7%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9111ACA9-4954-460A-8745-4C72C51C7024}"/>
              </a:ext>
            </a:extLst>
          </p:cNvPr>
          <p:cNvSpPr txBox="1"/>
          <p:nvPr/>
        </p:nvSpPr>
        <p:spPr>
          <a:xfrm>
            <a:off x="8751614" y="4814242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01E0E0E-C185-4743-98A3-C5D0EBCDA8FA}"/>
              </a:ext>
            </a:extLst>
          </p:cNvPr>
          <p:cNvSpPr txBox="1"/>
          <p:nvPr/>
        </p:nvSpPr>
        <p:spPr>
          <a:xfrm>
            <a:off x="4316161" y="155464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664B43B5-9686-4D35-B1CB-8F1DB8443023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1646F35-7A0A-4180-8AAD-03F9DB68B17D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09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3,386,594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graphicFrame>
        <p:nvGraphicFramePr>
          <p:cNvPr id="17" name="차트 16">
            <a:extLst>
              <a:ext uri="{FF2B5EF4-FFF2-40B4-BE49-F238E27FC236}">
                <a16:creationId xmlns:a16="http://schemas.microsoft.com/office/drawing/2014/main" id="{09E9FAD7-10C1-4092-99C3-F54E6E37CBF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42036534"/>
              </p:ext>
            </p:extLst>
          </p:nvPr>
        </p:nvGraphicFramePr>
        <p:xfrm>
          <a:off x="642491" y="3275933"/>
          <a:ext cx="8621017" cy="17564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19" name="직사각형 18">
            <a:extLst>
              <a:ext uri="{FF2B5EF4-FFF2-40B4-BE49-F238E27FC236}">
                <a16:creationId xmlns:a16="http://schemas.microsoft.com/office/drawing/2014/main" id="{8E5459F9-F15B-43A5-ACDE-4CC30BBFB073}"/>
              </a:ext>
            </a:extLst>
          </p:cNvPr>
          <p:cNvSpPr/>
          <p:nvPr/>
        </p:nvSpPr>
        <p:spPr>
          <a:xfrm>
            <a:off x="5434150" y="176385"/>
            <a:ext cx="4287066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제주특별자치도 전체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1" name="차트 20">
            <a:extLst>
              <a:ext uri="{FF2B5EF4-FFF2-40B4-BE49-F238E27FC236}">
                <a16:creationId xmlns:a16="http://schemas.microsoft.com/office/drawing/2014/main" id="{8A0BF8D3-B2B1-4FEC-A52F-C68701CEECB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01859721"/>
              </p:ext>
            </p:extLst>
          </p:nvPr>
        </p:nvGraphicFramePr>
        <p:xfrm>
          <a:off x="5205413" y="1596140"/>
          <a:ext cx="4114432" cy="15978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331B9FD-FE51-45E7-9048-2669676FC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7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82C8AD6-DAB2-4A2F-8AA2-24D993D9994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2140" y="766001"/>
            <a:ext cx="579076" cy="579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6826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78">
            <a:extLst>
              <a:ext uri="{FF2B5EF4-FFF2-40B4-BE49-F238E27FC236}">
                <a16:creationId xmlns:a16="http://schemas.microsoft.com/office/drawing/2014/main" id="{75424E08-A524-49C7-8FC1-9D8B4DA7E5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2.1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시도 유입지별 방문객</a:t>
            </a:r>
          </a:p>
        </p:txBody>
      </p:sp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B76AE146-B1DA-4209-81A6-2320D848E3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8192318"/>
              </p:ext>
            </p:extLst>
          </p:nvPr>
        </p:nvGraphicFramePr>
        <p:xfrm>
          <a:off x="631825" y="1610707"/>
          <a:ext cx="5055866" cy="498317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1186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077827770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666016716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37461001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883019179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793248538"/>
                    </a:ext>
                  </a:extLst>
                </a:gridCol>
              </a:tblGrid>
              <a:tr h="253895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시도명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09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09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7187600"/>
                  </a:ext>
                </a:extLst>
              </a:tr>
              <a:tr h="253895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서울특별시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778,876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990,951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212,075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713,713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942,968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229,255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부산광역시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182,773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218,183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35,410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인천광역시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163,501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197,546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34,045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경상남도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111,248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145,829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34,581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대구광역시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117,877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144,105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26,228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광주광역시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85,482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101,256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15,774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충청남도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69,213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98,040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28,827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대전광역시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77,705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94,898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17,193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경상북도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75,675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90,290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14,615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충청북도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56,658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81,227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24,569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전라남도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66,947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80,273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13,326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전라북도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54,226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72,029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17,803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울산광역시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43,008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55,448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12,440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강원도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39,083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53,144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14,061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세종특별자치시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15,303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20,408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5,105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5880224"/>
                  </a:ext>
                </a:extLst>
              </a:tr>
              <a:tr h="253895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2,651,288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3,386,595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735,307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DE856041-84DF-4100-A38D-BA39E95EFADF}"/>
              </a:ext>
            </a:extLst>
          </p:cNvPr>
          <p:cNvSpPr txBox="1"/>
          <p:nvPr/>
        </p:nvSpPr>
        <p:spPr>
          <a:xfrm>
            <a:off x="5127575" y="1366639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895CF56-2FB7-4C99-AB0E-0536DF21F5B4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09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3,386,594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3E434CD3-F985-4BFC-9B57-CFB630278E5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E33E164-2D69-42DA-A7FA-5D1ABEF1AE92}"/>
              </a:ext>
            </a:extLst>
          </p:cNvPr>
          <p:cNvSpPr/>
          <p:nvPr/>
        </p:nvSpPr>
        <p:spPr>
          <a:xfrm>
            <a:off x="6113417" y="176385"/>
            <a:ext cx="360779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제주특별자치도 전체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ADD3F77-32C3-41A6-8DF6-B6A6DC6D5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8</a:t>
            </a:fld>
            <a:endParaRPr lang="ko-KR" altLang="en-US"/>
          </a:p>
        </p:txBody>
      </p:sp>
      <p:pic>
        <p:nvPicPr>
          <p:cNvPr id="7" name="그래픽 6">
            <a:extLst>
              <a:ext uri="{FF2B5EF4-FFF2-40B4-BE49-F238E27FC236}">
                <a16:creationId xmlns:a16="http://schemas.microsoft.com/office/drawing/2014/main" id="{E849CFE1-3FDC-4A86-A13D-9813E0D86C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60000" y="1440000"/>
            <a:ext cx="4229100" cy="5334000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7432C6B4-1F1B-489B-8F76-3FBCE3C8828B}"/>
              </a:ext>
            </a:extLst>
          </p:cNvPr>
          <p:cNvGrpSpPr/>
          <p:nvPr/>
        </p:nvGrpSpPr>
        <p:grpSpPr>
          <a:xfrm>
            <a:off x="8908113" y="5083480"/>
            <a:ext cx="584886" cy="935033"/>
            <a:chOff x="8784545" y="5695929"/>
            <a:chExt cx="584886" cy="935033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6A6D888-A0C5-4475-8A65-EDF26E3C4616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7B133EAE-4CE0-4DE1-9E69-263CFCCAD8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E38888A-2ECA-4786-BAC5-2929A9C7D7F7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997F41C9-42A7-489C-B4AE-C51BCB7ADA7F}"/>
              </a:ext>
            </a:extLst>
          </p:cNvPr>
          <p:cNvSpPr txBox="1"/>
          <p:nvPr/>
        </p:nvSpPr>
        <p:spPr>
          <a:xfrm>
            <a:off x="7311894" y="6106650"/>
            <a:ext cx="2085849" cy="214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시도별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23434062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래픽 14">
            <a:extLst>
              <a:ext uri="{FF2B5EF4-FFF2-40B4-BE49-F238E27FC236}">
                <a16:creationId xmlns:a16="http://schemas.microsoft.com/office/drawing/2014/main" id="{9271F7C1-970D-4AD1-8CF5-828CBE17F1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60000" y="1080000"/>
            <a:ext cx="4138714" cy="5220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B0E265E-0BE6-4EE0-832E-28594429A067}"/>
              </a:ext>
            </a:extLst>
          </p:cNvPr>
          <p:cNvSpPr txBox="1"/>
          <p:nvPr/>
        </p:nvSpPr>
        <p:spPr>
          <a:xfrm>
            <a:off x="7509155" y="1638076"/>
            <a:ext cx="1300356" cy="24622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수도권 단위 방문객</a:t>
            </a:r>
          </a:p>
        </p:txBody>
      </p:sp>
      <p:sp>
        <p:nvSpPr>
          <p:cNvPr id="4" name="Rectangle 78">
            <a:extLst>
              <a:ext uri="{FF2B5EF4-FFF2-40B4-BE49-F238E27FC236}">
                <a16:creationId xmlns:a16="http://schemas.microsoft.com/office/drawing/2014/main" id="{F23FA3CE-8D07-496D-8725-34C22B44E8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시군 유입지별 방문객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1E4A12ED-D112-412E-86FF-E0ADB02660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9838124"/>
              </p:ext>
            </p:extLst>
          </p:nvPr>
        </p:nvGraphicFramePr>
        <p:xfrm>
          <a:off x="631825" y="1610707"/>
          <a:ext cx="5616576" cy="497711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72183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10531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609026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09026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507522">
                  <a:extLst>
                    <a:ext uri="{9D8B030D-6E8A-4147-A177-3AD203B41FA5}">
                      <a16:colId xmlns:a16="http://schemas.microsoft.com/office/drawing/2014/main" val="3922430269"/>
                    </a:ext>
                  </a:extLst>
                </a:gridCol>
                <a:gridCol w="372183">
                  <a:extLst>
                    <a:ext uri="{9D8B030D-6E8A-4147-A177-3AD203B41FA5}">
                      <a16:colId xmlns:a16="http://schemas.microsoft.com/office/drawing/2014/main" val="2779694182"/>
                    </a:ext>
                  </a:extLst>
                </a:gridCol>
                <a:gridCol w="710531">
                  <a:extLst>
                    <a:ext uri="{9D8B030D-6E8A-4147-A177-3AD203B41FA5}">
                      <a16:colId xmlns:a16="http://schemas.microsoft.com/office/drawing/2014/main" val="2646512765"/>
                    </a:ext>
                  </a:extLst>
                </a:gridCol>
                <a:gridCol w="609026">
                  <a:extLst>
                    <a:ext uri="{9D8B030D-6E8A-4147-A177-3AD203B41FA5}">
                      <a16:colId xmlns:a16="http://schemas.microsoft.com/office/drawing/2014/main" val="3964211979"/>
                    </a:ext>
                  </a:extLst>
                </a:gridCol>
                <a:gridCol w="609026">
                  <a:extLst>
                    <a:ext uri="{9D8B030D-6E8A-4147-A177-3AD203B41FA5}">
                      <a16:colId xmlns:a16="http://schemas.microsoft.com/office/drawing/2014/main" val="2615351415"/>
                    </a:ext>
                  </a:extLst>
                </a:gridCol>
                <a:gridCol w="507522">
                  <a:extLst>
                    <a:ext uri="{9D8B030D-6E8A-4147-A177-3AD203B41FA5}">
                      <a16:colId xmlns:a16="http://schemas.microsoft.com/office/drawing/2014/main" val="2137560607"/>
                    </a:ext>
                  </a:extLst>
                </a:gridCol>
              </a:tblGrid>
              <a:tr h="254867"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시도 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 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시도 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 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2828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고양시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74,262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성남시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95,788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수원시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69,771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수원시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95,310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성남시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69,616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고양시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93,519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용인시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64,156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용인시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83,848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서울특별시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강남구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59,093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서울특별시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강남구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79,325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부천시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54,417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서울특별시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송파구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71,005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서울특별시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송파구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54,210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부천시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63,631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서울특별시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강서구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52,572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서울특별시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서초구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62,709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서울특별시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서초구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46,915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서울특별시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강서구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62,707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서울특별시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관악구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39,924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충청북도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청주시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55,065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충청북도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청주시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39,734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화성시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52,215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경상남도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창원시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38,942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경상남도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창원시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52,148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서울특별시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마포구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37,852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서울특별시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마포구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49,544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서울특별시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양천구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37,485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서울특별시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관악구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48,657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화성시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35,756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서울특별시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양천구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48,221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54867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1,876,579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2,372,907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5880224"/>
                  </a:ext>
                </a:extLst>
              </a:tr>
              <a:tr h="254867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2,651,284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3,386,599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CB6AC450-7163-4E72-A074-830ED8009545}"/>
              </a:ext>
            </a:extLst>
          </p:cNvPr>
          <p:cNvSpPr txBox="1"/>
          <p:nvPr/>
        </p:nvSpPr>
        <p:spPr>
          <a:xfrm>
            <a:off x="5688890" y="1354783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BCE8D8A-1639-4422-BE40-BAA9DE386E40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09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3,386,599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3B50C6DB-FCA8-4B63-9688-FD4105F98131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E78D71B-023F-4539-B509-6763F8B95426}"/>
              </a:ext>
            </a:extLst>
          </p:cNvPr>
          <p:cNvSpPr/>
          <p:nvPr/>
        </p:nvSpPr>
        <p:spPr>
          <a:xfrm>
            <a:off x="6113417" y="176385"/>
            <a:ext cx="360779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제주특별자치도 전체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7D35C33-8DBD-4EBE-82FB-8EA30ECFFA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9</a:t>
            </a:fld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DD792B0A-7B45-4B7F-91DA-56B1B3F003D6}"/>
              </a:ext>
            </a:extLst>
          </p:cNvPr>
          <p:cNvGrpSpPr/>
          <p:nvPr/>
        </p:nvGrpSpPr>
        <p:grpSpPr>
          <a:xfrm>
            <a:off x="7104027" y="5034053"/>
            <a:ext cx="584886" cy="935033"/>
            <a:chOff x="8784545" y="5695929"/>
            <a:chExt cx="584886" cy="935033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642CE81B-A7E8-41C6-9E05-3F7EAD22ACBC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E9FACB4F-9E6D-45C6-ADBC-2C08A58532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2581221-BC7F-4F86-B938-2556A6A1D3B5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71772711-E942-44A2-BD9F-FAA3DEE6B8F8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수도권 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시군구별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8022020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사용자 지정 31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92D050"/>
      </a:accent1>
      <a:accent2>
        <a:srgbClr val="F99C1C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사용자 지정 4">
      <a:majorFont>
        <a:latin typeface="제주고딕"/>
        <a:ea typeface="맑은 고딕"/>
        <a:cs typeface=""/>
      </a:majorFont>
      <a:minorFont>
        <a:latin typeface="제주고딕"/>
        <a:ea typeface="맑은 고딕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11336</TotalTime>
  <Words>23793</Words>
  <Application>Microsoft Office PowerPoint</Application>
  <PresentationFormat>A4 용지(210x297mm)</PresentationFormat>
  <Paragraphs>8015</Paragraphs>
  <Slides>59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59</vt:i4>
      </vt:variant>
    </vt:vector>
  </HeadingPairs>
  <TitlesOfParts>
    <vt:vector size="67" baseType="lpstr">
      <vt:lpstr>맑은 고딕</vt:lpstr>
      <vt:lpstr>제주고딕</vt:lpstr>
      <vt:lpstr>한컴 윤고딕 240</vt:lpstr>
      <vt:lpstr>한컴 윤고딕 250</vt:lpstr>
      <vt:lpstr>한컴 윤체 B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Park Jinseo</dc:creator>
  <cp:lastModifiedBy>kim han gook</cp:lastModifiedBy>
  <cp:revision>181</cp:revision>
  <cp:lastPrinted>2021-01-02T05:51:21Z</cp:lastPrinted>
  <dcterms:created xsi:type="dcterms:W3CDTF">2020-07-13T00:56:36Z</dcterms:created>
  <dcterms:modified xsi:type="dcterms:W3CDTF">2021-01-15T05:04:44Z</dcterms:modified>
</cp:coreProperties>
</file>